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Default Extension="png" ContentType="image/png"/>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6" r:id="rId11"/>
    <p:sldId id="265" r:id="rId12"/>
    <p:sldId id="267" r:id="rId13"/>
    <p:sldId id="268" r:id="rId14"/>
    <p:sldId id="269" r:id="rId15"/>
    <p:sldId id="270" r:id="rId16"/>
    <p:sldId id="279" r:id="rId17"/>
    <p:sldId id="272" r:id="rId18"/>
    <p:sldId id="273" r:id="rId19"/>
    <p:sldId id="275" r:id="rId20"/>
    <p:sldId id="276" r:id="rId21"/>
    <p:sldId id="277" r:id="rId22"/>
    <p:sldId id="278" r:id="rId23"/>
    <p:sldId id="281" r:id="rId24"/>
    <p:sldId id="280" r:id="rId25"/>
    <p:sldId id="282" r:id="rId26"/>
    <p:sldId id="283" r:id="rId27"/>
    <p:sldId id="284" r:id="rId28"/>
    <p:sldId id="285" r:id="rId29"/>
    <p:sldId id="286" r:id="rId3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077" autoAdjust="0"/>
    <p:restoredTop sz="94660"/>
  </p:normalViewPr>
  <p:slideViewPr>
    <p:cSldViewPr>
      <p:cViewPr varScale="1">
        <p:scale>
          <a:sx n="85" d="100"/>
          <a:sy n="85" d="100"/>
        </p:scale>
        <p:origin x="-1267" y="-67"/>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11/8/2021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11/8/2021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11/8/2021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11/8/2021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11/8/2021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latin typeface="Times New Roman" pitchFamily="18" charset="0"/>
                <a:cs typeface="Times New Roman" pitchFamily="18" charset="0"/>
              </a:rPr>
              <a:t>Hand Written and Digit Recognition [0-9] using Convolutional Neural Networks.</a:t>
            </a:r>
            <a:endParaRPr lang="en-US" dirty="0">
              <a:latin typeface="Times New Roman" pitchFamily="18" charset="0"/>
              <a:cs typeface="Times New Roman" pitchFamily="18" charset="0"/>
            </a:endParaRPr>
          </a:p>
        </p:txBody>
      </p:sp>
      <p:sp>
        <p:nvSpPr>
          <p:cNvPr id="3" name="Subtitle 2"/>
          <p:cNvSpPr>
            <a:spLocks noGrp="1"/>
          </p:cNvSpPr>
          <p:nvPr>
            <p:ph type="subTitle" idx="1"/>
          </p:nvPr>
        </p:nvSpPr>
        <p:spPr>
          <a:xfrm>
            <a:off x="1371600" y="3886200"/>
            <a:ext cx="6705600" cy="1752600"/>
          </a:xfrm>
        </p:spPr>
        <p:txBody>
          <a:bodyPr/>
          <a:lstStyle/>
          <a:p>
            <a:r>
              <a:rPr lang="en-US" dirty="0" err="1" smtClean="0">
                <a:latin typeface="Times New Roman" pitchFamily="18" charset="0"/>
                <a:cs typeface="Times New Roman" pitchFamily="18" charset="0"/>
              </a:rPr>
              <a:t>Ananthasetty</a:t>
            </a:r>
            <a:r>
              <a:rPr lang="en-US" dirty="0" smtClean="0">
                <a:latin typeface="Times New Roman" pitchFamily="18" charset="0"/>
                <a:cs typeface="Times New Roman" pitchFamily="18" charset="0"/>
              </a:rPr>
              <a:t> Himakar -121810316009</a:t>
            </a:r>
            <a:endParaRPr lang="en-US"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lvl="0" indent="0" algn="ctr" fontAlgn="base">
              <a:spcBef>
                <a:spcPct val="0"/>
              </a:spcBef>
              <a:spcAft>
                <a:spcPct val="0"/>
              </a:spcAft>
              <a:buNone/>
            </a:pPr>
            <a:r>
              <a:rPr lang="en-US" dirty="0" smtClean="0">
                <a:latin typeface="Times New Roman" pitchFamily="18" charset="0"/>
                <a:ea typeface="Calibri" pitchFamily="34" charset="0"/>
                <a:cs typeface="Times New Roman" pitchFamily="18" charset="0"/>
              </a:rPr>
              <a:t>Fig 1: Convolutional Neural Network Layer</a:t>
            </a:r>
            <a:endParaRPr lang="en-US" sz="4400" dirty="0" smtClean="0">
              <a:latin typeface="Arial" pitchFamily="34" charset="0"/>
              <a:cs typeface="Arial" pitchFamily="34" charset="0"/>
            </a:endParaRPr>
          </a:p>
        </p:txBody>
      </p:sp>
      <p:sp>
        <p:nvSpPr>
          <p:cNvPr id="1026"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029" name="Rectangle 5"/>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1028" name="Picture 1" descr="111.PNG"/>
          <p:cNvPicPr>
            <a:picLocks noChangeAspect="1" noChangeArrowheads="1"/>
          </p:cNvPicPr>
          <p:nvPr/>
        </p:nvPicPr>
        <p:blipFill>
          <a:blip r:embed="rId2" cstate="print"/>
          <a:srcRect/>
          <a:stretch>
            <a:fillRect/>
          </a:stretch>
        </p:blipFill>
        <p:spPr bwMode="auto">
          <a:xfrm>
            <a:off x="2743200" y="2971800"/>
            <a:ext cx="3108325" cy="1379538"/>
          </a:xfrm>
          <a:prstGeom prst="rect">
            <a:avLst/>
          </a:prstGeom>
          <a:noFill/>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81000"/>
            <a:ext cx="8229600" cy="6096000"/>
          </a:xfrm>
        </p:spPr>
        <p:txBody>
          <a:bodyPr>
            <a:normAutofit fontScale="55000" lnSpcReduction="20000"/>
          </a:bodyPr>
          <a:lstStyle/>
          <a:p>
            <a:pPr algn="just"/>
            <a:r>
              <a:rPr lang="en-IN" b="1" dirty="0" smtClean="0">
                <a:latin typeface="Times New Roman" pitchFamily="18" charset="0"/>
                <a:cs typeface="Times New Roman" pitchFamily="18" charset="0"/>
              </a:rPr>
              <a:t>Input Layer:</a:t>
            </a:r>
            <a:r>
              <a:rPr lang="en-IN" dirty="0" smtClean="0">
                <a:latin typeface="Times New Roman" pitchFamily="18" charset="0"/>
                <a:cs typeface="Times New Roman" pitchFamily="18" charset="0"/>
              </a:rPr>
              <a:t> </a:t>
            </a:r>
            <a:endParaRPr lang="en-US" dirty="0" smtClean="0">
              <a:latin typeface="Times New Roman" pitchFamily="18" charset="0"/>
              <a:cs typeface="Times New Roman" pitchFamily="18" charset="0"/>
            </a:endParaRPr>
          </a:p>
          <a:p>
            <a:pPr algn="just">
              <a:buNone/>
            </a:pPr>
            <a:r>
              <a:rPr lang="en-US" dirty="0" smtClean="0">
                <a:latin typeface="Times New Roman" pitchFamily="18" charset="0"/>
                <a:cs typeface="Times New Roman" pitchFamily="18" charset="0"/>
              </a:rPr>
              <a:t>	</a:t>
            </a:r>
            <a:r>
              <a:rPr lang="en-US" dirty="0" smtClean="0">
                <a:latin typeface="Times New Roman" pitchFamily="18" charset="0"/>
                <a:cs typeface="Times New Roman" pitchFamily="18" charset="0"/>
              </a:rPr>
              <a:t>The </a:t>
            </a:r>
            <a:r>
              <a:rPr lang="en-US" dirty="0" smtClean="0">
                <a:latin typeface="Times New Roman" pitchFamily="18" charset="0"/>
                <a:cs typeface="Times New Roman" pitchFamily="18" charset="0"/>
              </a:rPr>
              <a:t>input data is loaded and stored in the input layer. This layer describes the height, width and number of channels (RGB information) of the input image.</a:t>
            </a:r>
          </a:p>
          <a:p>
            <a:pPr algn="just"/>
            <a:r>
              <a:rPr lang="en-US" b="1" dirty="0" smtClean="0">
                <a:latin typeface="Times New Roman" pitchFamily="18" charset="0"/>
                <a:cs typeface="Times New Roman" pitchFamily="18" charset="0"/>
              </a:rPr>
              <a:t>Hidden Layer</a:t>
            </a:r>
            <a:r>
              <a:rPr lang="en-US" dirty="0" smtClean="0">
                <a:latin typeface="Times New Roman" pitchFamily="18" charset="0"/>
                <a:cs typeface="Times New Roman" pitchFamily="18" charset="0"/>
              </a:rPr>
              <a:t> : </a:t>
            </a:r>
          </a:p>
          <a:p>
            <a:pPr algn="just">
              <a:buNone/>
            </a:pPr>
            <a:r>
              <a:rPr lang="en-US" dirty="0" smtClean="0">
                <a:latin typeface="Times New Roman" pitchFamily="18" charset="0"/>
                <a:cs typeface="Times New Roman" pitchFamily="18" charset="0"/>
              </a:rPr>
              <a:t>	The </a:t>
            </a:r>
            <a:r>
              <a:rPr lang="en-US" dirty="0" smtClean="0">
                <a:latin typeface="Times New Roman" pitchFamily="18" charset="0"/>
                <a:cs typeface="Times New Roman" pitchFamily="18" charset="0"/>
              </a:rPr>
              <a:t>hidden layers are the backbone of CNN architecture. They perform a feature extraction process where a series of convolution, pooling and activation functions are used. The distinguishable features of handwritten digits are detected at this stage.</a:t>
            </a:r>
          </a:p>
          <a:p>
            <a:pPr algn="just"/>
            <a:r>
              <a:rPr lang="en-US" b="1" dirty="0" smtClean="0">
                <a:latin typeface="Times New Roman" pitchFamily="18" charset="0"/>
                <a:cs typeface="Times New Roman" pitchFamily="18" charset="0"/>
              </a:rPr>
              <a:t>Convolutional Layer</a:t>
            </a:r>
            <a:r>
              <a:rPr lang="en-US" dirty="0" smtClean="0">
                <a:latin typeface="Times New Roman" pitchFamily="18" charset="0"/>
                <a:cs typeface="Times New Roman" pitchFamily="18" charset="0"/>
              </a:rPr>
              <a:t> : </a:t>
            </a:r>
          </a:p>
          <a:p>
            <a:pPr algn="just">
              <a:buNone/>
            </a:pPr>
            <a:r>
              <a:rPr lang="en-US" dirty="0" smtClean="0">
                <a:latin typeface="Times New Roman" pitchFamily="18" charset="0"/>
                <a:cs typeface="Times New Roman" pitchFamily="18" charset="0"/>
              </a:rPr>
              <a:t>	The </a:t>
            </a:r>
            <a:r>
              <a:rPr lang="en-US" dirty="0" err="1" smtClean="0">
                <a:latin typeface="Times New Roman" pitchFamily="18" charset="0"/>
                <a:cs typeface="Times New Roman" pitchFamily="18" charset="0"/>
              </a:rPr>
              <a:t>convolutional</a:t>
            </a:r>
            <a:r>
              <a:rPr lang="en-US" dirty="0" smtClean="0">
                <a:latin typeface="Times New Roman" pitchFamily="18" charset="0"/>
                <a:cs typeface="Times New Roman" pitchFamily="18" charset="0"/>
              </a:rPr>
              <a:t> layer is the first layer placed above the input image. It is used for extracting the features of an image. The n × n input neurons of the input layer are convoluted with an m × m filter and in return deliver (n − m + 1) × (n − m + 1) as output. It introduces non-linearity through a neural activation function. The main contributors of the </a:t>
            </a:r>
            <a:r>
              <a:rPr lang="en-US" dirty="0" err="1" smtClean="0">
                <a:latin typeface="Times New Roman" pitchFamily="18" charset="0"/>
                <a:cs typeface="Times New Roman" pitchFamily="18" charset="0"/>
              </a:rPr>
              <a:t>convolutional</a:t>
            </a:r>
            <a:r>
              <a:rPr lang="en-US" dirty="0" smtClean="0">
                <a:latin typeface="Times New Roman" pitchFamily="18" charset="0"/>
                <a:cs typeface="Times New Roman" pitchFamily="18" charset="0"/>
              </a:rPr>
              <a:t> layer are receptive field, stride, dilation and padding, as described in the following paragraph. CNN computation is inspired by the visual cortex in animals . The visual cortex is a part of the brain that processes the information forwarded from the retina. It processes visual information and is subtle to small sub-regions of the input. Similarly, a receptive field is calculated in a CNN, which is a small region of an input image that can affect a specific region of the network. It is also one of the important design parameters of the CNN architecture and helps in setting other CNN parameters . It has the same size as the kernel and works in a similar fashion as the </a:t>
            </a:r>
            <a:r>
              <a:rPr lang="en-US" dirty="0" err="1" smtClean="0">
                <a:latin typeface="Times New Roman" pitchFamily="18" charset="0"/>
                <a:cs typeface="Times New Roman" pitchFamily="18" charset="0"/>
              </a:rPr>
              <a:t>foveal</a:t>
            </a:r>
            <a:r>
              <a:rPr lang="en-US" dirty="0" smtClean="0">
                <a:latin typeface="Times New Roman" pitchFamily="18" charset="0"/>
                <a:cs typeface="Times New Roman" pitchFamily="18" charset="0"/>
              </a:rPr>
              <a:t> vision of the human eye works for producing sharp central vision.</a:t>
            </a:r>
          </a:p>
          <a:p>
            <a:pPr algn="just"/>
            <a:endParaRPr lang="en-US"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22.PNG"/>
          <p:cNvPicPr/>
          <p:nvPr/>
        </p:nvPicPr>
        <p:blipFill>
          <a:blip r:embed="rId2" cstate="print"/>
          <a:stretch>
            <a:fillRect/>
          </a:stretch>
        </p:blipFill>
        <p:spPr>
          <a:xfrm>
            <a:off x="3733800" y="5257800"/>
            <a:ext cx="1760373" cy="1493650"/>
          </a:xfrm>
          <a:prstGeom prst="rect">
            <a:avLst/>
          </a:prstGeom>
        </p:spPr>
      </p:pic>
      <p:sp>
        <p:nvSpPr>
          <p:cNvPr id="12" name="Content Placeholder 11"/>
          <p:cNvSpPr>
            <a:spLocks noGrp="1"/>
          </p:cNvSpPr>
          <p:nvPr>
            <p:ph idx="1"/>
          </p:nvPr>
        </p:nvSpPr>
        <p:spPr>
          <a:xfrm>
            <a:off x="457200" y="228601"/>
            <a:ext cx="8229600" cy="5715000"/>
          </a:xfrm>
        </p:spPr>
        <p:txBody>
          <a:bodyPr>
            <a:normAutofit fontScale="70000" lnSpcReduction="20000"/>
          </a:bodyPr>
          <a:lstStyle/>
          <a:p>
            <a:pPr algn="just"/>
            <a:r>
              <a:rPr lang="en-US" b="1" dirty="0" smtClean="0">
                <a:latin typeface="Times New Roman" pitchFamily="18" charset="0"/>
                <a:cs typeface="Times New Roman" pitchFamily="18" charset="0"/>
              </a:rPr>
              <a:t>Convolutional Layer</a:t>
            </a:r>
            <a:r>
              <a:rPr lang="en-US" dirty="0" smtClean="0">
                <a:latin typeface="Times New Roman" pitchFamily="18" charset="0"/>
                <a:cs typeface="Times New Roman" pitchFamily="18" charset="0"/>
              </a:rPr>
              <a:t> : </a:t>
            </a:r>
          </a:p>
          <a:p>
            <a:pPr algn="just">
              <a:buNone/>
            </a:pPr>
            <a:r>
              <a:rPr lang="en-US" dirty="0" smtClean="0">
                <a:latin typeface="Times New Roman" pitchFamily="18" charset="0"/>
                <a:cs typeface="Times New Roman" pitchFamily="18" charset="0"/>
              </a:rPr>
              <a:t>	The </a:t>
            </a:r>
            <a:r>
              <a:rPr lang="en-US" dirty="0" err="1" smtClean="0">
                <a:latin typeface="Times New Roman" pitchFamily="18" charset="0"/>
                <a:cs typeface="Times New Roman" pitchFamily="18" charset="0"/>
              </a:rPr>
              <a:t>convolutional</a:t>
            </a:r>
            <a:r>
              <a:rPr lang="en-US" dirty="0" smtClean="0">
                <a:latin typeface="Times New Roman" pitchFamily="18" charset="0"/>
                <a:cs typeface="Times New Roman" pitchFamily="18" charset="0"/>
              </a:rPr>
              <a:t> layer is the first layer placed above the input image. It is used for extracting the features of an image. The n × n input neurons of the input layer are convoluted with an m × m filter and in return deliver (n − m + 1) × (n − m + 1) as output. It introduces non-linearity through a neural activation function. The main contributors of the </a:t>
            </a:r>
            <a:r>
              <a:rPr lang="en-US" dirty="0" err="1" smtClean="0">
                <a:latin typeface="Times New Roman" pitchFamily="18" charset="0"/>
                <a:cs typeface="Times New Roman" pitchFamily="18" charset="0"/>
              </a:rPr>
              <a:t>convolutional</a:t>
            </a:r>
            <a:r>
              <a:rPr lang="en-US" dirty="0" smtClean="0">
                <a:latin typeface="Times New Roman" pitchFamily="18" charset="0"/>
                <a:cs typeface="Times New Roman" pitchFamily="18" charset="0"/>
              </a:rPr>
              <a:t> layer are receptive field, stride, dilation and padding, as described in the following paragraph. CNN computation is inspired by the visual cortex in animals . The visual cortex is a part of the brain that processes the information forwarded from the retina. It processes visual information and is subtle to small sub-regions of the input. Similarly, a receptive field is calculated in a CNN, which is a small region of an input image that can affect a specific region of the network. It is also one of the important design parameters of the CNN architecture and helps in setting other CNN parameters . It has the same size as the kernel and works in a similar fashion as the </a:t>
            </a:r>
            <a:r>
              <a:rPr lang="en-US" dirty="0" err="1" smtClean="0">
                <a:latin typeface="Times New Roman" pitchFamily="18" charset="0"/>
                <a:cs typeface="Times New Roman" pitchFamily="18" charset="0"/>
              </a:rPr>
              <a:t>foveal</a:t>
            </a:r>
            <a:r>
              <a:rPr lang="en-US" dirty="0" smtClean="0">
                <a:latin typeface="Times New Roman" pitchFamily="18" charset="0"/>
                <a:cs typeface="Times New Roman" pitchFamily="18" charset="0"/>
              </a:rPr>
              <a:t> vision of the human eye works for producing sharp central vision.</a:t>
            </a:r>
          </a:p>
          <a:p>
            <a:pPr algn="just"/>
            <a:endParaRPr lang="en-US" dirty="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16.jpeg"/>
          <p:cNvPicPr>
            <a:picLocks/>
          </p:cNvPicPr>
          <p:nvPr/>
        </p:nvPicPr>
        <p:blipFill>
          <a:blip r:embed="rId2" cstate="print"/>
          <a:stretch>
            <a:fillRect/>
          </a:stretch>
        </p:blipFill>
        <p:spPr>
          <a:xfrm>
            <a:off x="2057400" y="5334000"/>
            <a:ext cx="5181600" cy="1371600"/>
          </a:xfrm>
          <a:prstGeom prst="rect">
            <a:avLst/>
          </a:prstGeom>
        </p:spPr>
      </p:pic>
      <p:sp>
        <p:nvSpPr>
          <p:cNvPr id="6" name="Content Placeholder 5"/>
          <p:cNvSpPr>
            <a:spLocks noGrp="1"/>
          </p:cNvSpPr>
          <p:nvPr>
            <p:ph idx="1"/>
          </p:nvPr>
        </p:nvSpPr>
        <p:spPr>
          <a:xfrm>
            <a:off x="457200" y="228600"/>
            <a:ext cx="8229600" cy="5897563"/>
          </a:xfrm>
        </p:spPr>
        <p:txBody>
          <a:bodyPr>
            <a:normAutofit fontScale="70000" lnSpcReduction="20000"/>
          </a:bodyPr>
          <a:lstStyle/>
          <a:p>
            <a:pPr algn="just"/>
            <a:r>
              <a:rPr lang="en-US" b="1" dirty="0" smtClean="0">
                <a:latin typeface="Times New Roman" pitchFamily="18" charset="0"/>
                <a:cs typeface="Times New Roman" pitchFamily="18" charset="0"/>
              </a:rPr>
              <a:t>Pooling Layer</a:t>
            </a:r>
            <a:endParaRPr lang="en-US" dirty="0" smtClean="0">
              <a:latin typeface="Times New Roman" pitchFamily="18" charset="0"/>
              <a:cs typeface="Times New Roman" pitchFamily="18" charset="0"/>
            </a:endParaRPr>
          </a:p>
          <a:p>
            <a:pPr algn="just">
              <a:buNone/>
            </a:pPr>
            <a:r>
              <a:rPr lang="en-US" dirty="0" smtClean="0">
                <a:latin typeface="Times New Roman" pitchFamily="18" charset="0"/>
                <a:cs typeface="Times New Roman" pitchFamily="18" charset="0"/>
              </a:rPr>
              <a:t>	A pooling layer is added between two </a:t>
            </a:r>
            <a:r>
              <a:rPr lang="en-US" dirty="0" err="1" smtClean="0">
                <a:latin typeface="Times New Roman" pitchFamily="18" charset="0"/>
                <a:cs typeface="Times New Roman" pitchFamily="18" charset="0"/>
              </a:rPr>
              <a:t>convolutional</a:t>
            </a:r>
            <a:r>
              <a:rPr lang="en-US" dirty="0" smtClean="0">
                <a:latin typeface="Times New Roman" pitchFamily="18" charset="0"/>
                <a:cs typeface="Times New Roman" pitchFamily="18" charset="0"/>
              </a:rPr>
              <a:t> layers to reduce the input dimensionality and hence to reduce the computational complexity. Pooling allows the selected values to be passed to the next layer while leaving the unnecessary values behind. The pooling layer also helps in feature selection and in controlling </a:t>
            </a:r>
            <a:r>
              <a:rPr lang="en-US" dirty="0" err="1" smtClean="0">
                <a:latin typeface="Times New Roman" pitchFamily="18" charset="0"/>
                <a:cs typeface="Times New Roman" pitchFamily="18" charset="0"/>
              </a:rPr>
              <a:t>overfitting</a:t>
            </a:r>
            <a:r>
              <a:rPr lang="en-US" dirty="0" smtClean="0">
                <a:latin typeface="Times New Roman" pitchFamily="18" charset="0"/>
                <a:cs typeface="Times New Roman" pitchFamily="18" charset="0"/>
              </a:rPr>
              <a:t> . The pooling operation is done independently. It works by extracting only one output value from the tiled non-overlapping sub-regions of the input images. The common types of pooling operations are max-pooling and </a:t>
            </a:r>
            <a:r>
              <a:rPr lang="en-US" dirty="0" err="1" smtClean="0">
                <a:latin typeface="Times New Roman" pitchFamily="18" charset="0"/>
                <a:cs typeface="Times New Roman" pitchFamily="18" charset="0"/>
              </a:rPr>
              <a:t>avg</a:t>
            </a:r>
            <a:r>
              <a:rPr lang="en-US" dirty="0" smtClean="0">
                <a:latin typeface="Times New Roman" pitchFamily="18" charset="0"/>
                <a:cs typeface="Times New Roman" pitchFamily="18" charset="0"/>
              </a:rPr>
              <a:t>-pooling (where max and </a:t>
            </a:r>
            <a:r>
              <a:rPr lang="en-US" dirty="0" err="1" smtClean="0">
                <a:latin typeface="Times New Roman" pitchFamily="18" charset="0"/>
                <a:cs typeface="Times New Roman" pitchFamily="18" charset="0"/>
              </a:rPr>
              <a:t>avg</a:t>
            </a:r>
            <a:r>
              <a:rPr lang="en-US" dirty="0" smtClean="0">
                <a:latin typeface="Times New Roman" pitchFamily="18" charset="0"/>
                <a:cs typeface="Times New Roman" pitchFamily="18" charset="0"/>
              </a:rPr>
              <a:t> represent maxima and average, respectively). The max-pooling operation is generally favorable in modern applications, because it takes the maximum values from each sub-region, keeping maximum information. This leads to faster convergence and better generalization . The max-pooling operation for converting a 4 × 4 convolved output into a 2 × 2 output with stride size 2 . The maximum number is taken from each convolved output (of size 2 × 2) resulting in reducing the overall size to 2 × 2.</a:t>
            </a:r>
          </a:p>
          <a:p>
            <a:pPr algn="just"/>
            <a:endParaRPr lang="en-US"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04800"/>
            <a:ext cx="8229600" cy="6096000"/>
          </a:xfrm>
        </p:spPr>
        <p:txBody>
          <a:bodyPr>
            <a:normAutofit/>
          </a:bodyPr>
          <a:lstStyle/>
          <a:p>
            <a:pPr algn="just"/>
            <a:r>
              <a:rPr lang="en-US" sz="2200" b="1" dirty="0" smtClean="0">
                <a:latin typeface="Times New Roman" pitchFamily="18" charset="0"/>
                <a:cs typeface="Times New Roman" pitchFamily="18" charset="0"/>
              </a:rPr>
              <a:t>Classification Layer:</a:t>
            </a:r>
            <a:r>
              <a:rPr lang="en-US" sz="2200" dirty="0" smtClean="0">
                <a:latin typeface="Times New Roman" pitchFamily="18" charset="0"/>
                <a:cs typeface="Times New Roman" pitchFamily="18" charset="0"/>
              </a:rPr>
              <a:t> </a:t>
            </a:r>
          </a:p>
          <a:p>
            <a:pPr algn="just"/>
            <a:r>
              <a:rPr lang="en-US" sz="2200" dirty="0" smtClean="0">
                <a:latin typeface="Times New Roman" pitchFamily="18" charset="0"/>
                <a:cs typeface="Times New Roman" pitchFamily="18" charset="0"/>
              </a:rPr>
              <a:t>The classification layer is the last layer in CNN architecture. It is a fully connected feed forward network, mainly adopted as a classifier. The neurons in the fully connected layers are connected to all the neurons of the previous layer. This layer calculates predicted classes by identifying the input image, which is done by combining all the features learned by previous layers. The number of output classes depends on the number of classes present in the target dataset. In the present work, the classification layer uses the ‘</a:t>
            </a:r>
            <a:r>
              <a:rPr lang="en-US" sz="2200" dirty="0" err="1" smtClean="0">
                <a:latin typeface="Times New Roman" pitchFamily="18" charset="0"/>
                <a:cs typeface="Times New Roman" pitchFamily="18" charset="0"/>
              </a:rPr>
              <a:t>softmax</a:t>
            </a:r>
            <a:r>
              <a:rPr lang="en-US" sz="2200" dirty="0" smtClean="0">
                <a:latin typeface="Times New Roman" pitchFamily="18" charset="0"/>
                <a:cs typeface="Times New Roman" pitchFamily="18" charset="0"/>
              </a:rPr>
              <a:t>’ activation function for classifying the generated features of the input image received from the previous layer into various classes based on the training data.</a:t>
            </a:r>
          </a:p>
          <a:p>
            <a:pPr algn="just"/>
            <a:endParaRPr lang="en-US" sz="22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latin typeface="Times New Roman" pitchFamily="18" charset="0"/>
                <a:cs typeface="Times New Roman" pitchFamily="18" charset="0"/>
              </a:rPr>
              <a:t>Conclusion and Future Scope:</a:t>
            </a:r>
            <a:endParaRPr lang="en-US" dirty="0">
              <a:latin typeface="Times New Roman" pitchFamily="18" charset="0"/>
              <a:cs typeface="Times New Roman" pitchFamily="18" charset="0"/>
            </a:endParaRPr>
          </a:p>
        </p:txBody>
      </p:sp>
      <p:sp>
        <p:nvSpPr>
          <p:cNvPr id="3" name="Content Placeholder 2"/>
          <p:cNvSpPr>
            <a:spLocks noGrp="1"/>
          </p:cNvSpPr>
          <p:nvPr>
            <p:ph idx="1"/>
          </p:nvPr>
        </p:nvSpPr>
        <p:spPr/>
        <p:txBody>
          <a:bodyPr>
            <a:normAutofit fontScale="70000" lnSpcReduction="20000"/>
          </a:bodyPr>
          <a:lstStyle/>
          <a:p>
            <a:r>
              <a:rPr lang="en-US" dirty="0" smtClean="0">
                <a:latin typeface="Times New Roman" pitchFamily="18" charset="0"/>
                <a:cs typeface="Times New Roman" pitchFamily="18" charset="0"/>
              </a:rPr>
              <a:t>After putting forth a lot of work to distribute and collect digit forms from hundreds of elementary, high school, and college students, a significant dataset was gathered. After discovering that there are few and not particularly difficult MNIST digit datasets, I expended considerable effort in locating the proper data set</a:t>
            </a:r>
            <a:r>
              <a:rPr lang="en-US" dirty="0" smtClean="0">
                <a:latin typeface="Times New Roman" pitchFamily="18" charset="0"/>
                <a:cs typeface="Times New Roman" pitchFamily="18" charset="0"/>
              </a:rPr>
              <a:t>.</a:t>
            </a:r>
          </a:p>
          <a:p>
            <a:pPr>
              <a:buNone/>
            </a:pPr>
            <a:r>
              <a:rPr lang="en-US" dirty="0" smtClean="0">
                <a:latin typeface="Times New Roman" pitchFamily="18" charset="0"/>
                <a:cs typeface="Times New Roman" pitchFamily="18" charset="0"/>
              </a:rPr>
              <a:t> </a:t>
            </a:r>
          </a:p>
          <a:p>
            <a:r>
              <a:rPr lang="en-US" dirty="0" smtClean="0">
                <a:latin typeface="Times New Roman" pitchFamily="18" charset="0"/>
                <a:cs typeface="Times New Roman" pitchFamily="18" charset="0"/>
              </a:rPr>
              <a:t>In addition, the obtained data is trained using a CNN model that represents the current state-of-the-art for a number of applications. As a result, I  thoroughly investigated the model by carefully picking its parameters and demonstrating its robustness in handling our dataset.</a:t>
            </a:r>
          </a:p>
          <a:p>
            <a:r>
              <a:rPr lang="en-US" dirty="0" smtClean="0">
                <a:latin typeface="Times New Roman" pitchFamily="18" charset="0"/>
                <a:cs typeface="Times New Roman" pitchFamily="18" charset="0"/>
              </a:rPr>
              <a:t>In future I would like to extend the model from 0 -9 to 0 to 100 and train the data with </a:t>
            </a:r>
            <a:r>
              <a:rPr lang="en-US" b="1" i="1" dirty="0" smtClean="0">
                <a:latin typeface="Times New Roman" pitchFamily="18" charset="0"/>
                <a:cs typeface="Times New Roman" pitchFamily="18" charset="0"/>
              </a:rPr>
              <a:t>Recurrent neural network</a:t>
            </a:r>
            <a:r>
              <a:rPr lang="en-US" dirty="0" smtClean="0">
                <a:latin typeface="Times New Roman" pitchFamily="18" charset="0"/>
                <a:cs typeface="Times New Roman" pitchFamily="18" charset="0"/>
              </a:rPr>
              <a:t> (</a:t>
            </a:r>
            <a:r>
              <a:rPr lang="en-US" b="1" i="1" dirty="0" smtClean="0">
                <a:latin typeface="Times New Roman" pitchFamily="18" charset="0"/>
                <a:cs typeface="Times New Roman" pitchFamily="18" charset="0"/>
              </a:rPr>
              <a:t>RNN</a:t>
            </a:r>
            <a:r>
              <a:rPr lang="en-US" dirty="0" smtClean="0">
                <a:latin typeface="Times New Roman" pitchFamily="18" charset="0"/>
                <a:cs typeface="Times New Roman" pitchFamily="18" charset="0"/>
              </a:rPr>
              <a:t>)</a:t>
            </a:r>
          </a:p>
          <a:p>
            <a:endParaRPr lang="en-US"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latin typeface="Times New Roman" pitchFamily="18" charset="0"/>
                <a:cs typeface="Times New Roman" pitchFamily="18" charset="0"/>
              </a:rPr>
              <a:t>Outputs(Hand</a:t>
            </a:r>
            <a:r>
              <a:rPr lang="en-US" dirty="0" smtClean="0"/>
              <a:t> Written)</a:t>
            </a:r>
            <a:endParaRPr lang="en-US" dirty="0"/>
          </a:p>
        </p:txBody>
      </p:sp>
      <p:pic>
        <p:nvPicPr>
          <p:cNvPr id="4" name="Content Placeholder 3" descr="dist.PNG"/>
          <p:cNvPicPr>
            <a:picLocks noGrp="1"/>
          </p:cNvPicPr>
          <p:nvPr>
            <p:ph idx="1"/>
          </p:nvPr>
        </p:nvPicPr>
        <p:blipFill>
          <a:blip r:embed="rId2" cstate="print"/>
          <a:stretch>
            <a:fillRect/>
          </a:stretch>
        </p:blipFill>
        <p:spPr>
          <a:xfrm>
            <a:off x="549992" y="1600200"/>
            <a:ext cx="8044016" cy="4525963"/>
          </a:xfrm>
          <a:prstGeom prst="rect">
            <a:avLst/>
          </a:prstGeom>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28600"/>
            <a:ext cx="8229600" cy="5897563"/>
          </a:xfrm>
        </p:spPr>
        <p:txBody>
          <a:bodyPr/>
          <a:lstStyle/>
          <a:p>
            <a:r>
              <a:rPr lang="en-US" dirty="0" smtClean="0">
                <a:latin typeface="Times New Roman" pitchFamily="18" charset="0"/>
                <a:cs typeface="Times New Roman" pitchFamily="18" charset="0"/>
              </a:rPr>
              <a:t>Training Accuracy:		Training Loss :</a:t>
            </a:r>
          </a:p>
          <a:p>
            <a:endParaRPr lang="en-US" dirty="0" smtClean="0">
              <a:latin typeface="Times New Roman" pitchFamily="18" charset="0"/>
              <a:cs typeface="Times New Roman" pitchFamily="18" charset="0"/>
            </a:endParaRPr>
          </a:p>
          <a:p>
            <a:endParaRPr lang="en-US" dirty="0" smtClean="0">
              <a:latin typeface="Times New Roman" pitchFamily="18" charset="0"/>
              <a:cs typeface="Times New Roman" pitchFamily="18" charset="0"/>
            </a:endParaRPr>
          </a:p>
          <a:p>
            <a:endParaRPr lang="en-US" dirty="0" smtClean="0">
              <a:latin typeface="Times New Roman" pitchFamily="18" charset="0"/>
              <a:cs typeface="Times New Roman" pitchFamily="18" charset="0"/>
            </a:endParaRPr>
          </a:p>
          <a:p>
            <a:endParaRPr lang="en-US" dirty="0" smtClean="0">
              <a:latin typeface="Times New Roman" pitchFamily="18" charset="0"/>
              <a:cs typeface="Times New Roman" pitchFamily="18" charset="0"/>
            </a:endParaRPr>
          </a:p>
          <a:p>
            <a:endParaRPr lang="en-US" dirty="0" smtClean="0">
              <a:latin typeface="Times New Roman" pitchFamily="18" charset="0"/>
              <a:cs typeface="Times New Roman" pitchFamily="18" charset="0"/>
            </a:endParaRPr>
          </a:p>
          <a:p>
            <a:r>
              <a:rPr lang="en-US" dirty="0" smtClean="0">
                <a:latin typeface="Times New Roman" pitchFamily="18" charset="0"/>
                <a:cs typeface="Times New Roman" pitchFamily="18" charset="0"/>
              </a:rPr>
              <a:t>Final Accuracy:</a:t>
            </a:r>
          </a:p>
          <a:p>
            <a:endParaRPr lang="en-US" dirty="0" smtClean="0">
              <a:latin typeface="Times New Roman" pitchFamily="18" charset="0"/>
              <a:cs typeface="Times New Roman" pitchFamily="18" charset="0"/>
            </a:endParaRPr>
          </a:p>
          <a:p>
            <a:endParaRPr lang="en-US" dirty="0" smtClean="0">
              <a:latin typeface="Times New Roman" pitchFamily="18" charset="0"/>
              <a:cs typeface="Times New Roman" pitchFamily="18" charset="0"/>
            </a:endParaRPr>
          </a:p>
          <a:p>
            <a:endParaRPr lang="en-US" dirty="0" smtClean="0">
              <a:latin typeface="Times New Roman" pitchFamily="18" charset="0"/>
              <a:cs typeface="Times New Roman" pitchFamily="18" charset="0"/>
            </a:endParaRPr>
          </a:p>
          <a:p>
            <a:endParaRPr lang="en-US" dirty="0" smtClean="0">
              <a:latin typeface="Times New Roman" pitchFamily="18" charset="0"/>
              <a:cs typeface="Times New Roman" pitchFamily="18" charset="0"/>
            </a:endParaRPr>
          </a:p>
          <a:p>
            <a:endParaRPr lang="en-US" dirty="0" smtClean="0">
              <a:latin typeface="Times New Roman" pitchFamily="18" charset="0"/>
              <a:cs typeface="Times New Roman" pitchFamily="18" charset="0"/>
            </a:endParaRPr>
          </a:p>
          <a:p>
            <a:endParaRPr lang="en-US" dirty="0" smtClean="0">
              <a:latin typeface="Times New Roman" pitchFamily="18" charset="0"/>
              <a:cs typeface="Times New Roman" pitchFamily="18" charset="0"/>
            </a:endParaRPr>
          </a:p>
          <a:p>
            <a:endParaRPr lang="en-US" dirty="0" smtClean="0">
              <a:latin typeface="Times New Roman" pitchFamily="18" charset="0"/>
              <a:cs typeface="Times New Roman" pitchFamily="18" charset="0"/>
            </a:endParaRPr>
          </a:p>
          <a:p>
            <a:endParaRPr lang="en-US" dirty="0">
              <a:latin typeface="Times New Roman" pitchFamily="18" charset="0"/>
              <a:cs typeface="Times New Roman" pitchFamily="18" charset="0"/>
            </a:endParaRPr>
          </a:p>
        </p:txBody>
      </p:sp>
      <p:pic>
        <p:nvPicPr>
          <p:cNvPr id="4" name="Picture 3" descr="accuracy.PNG"/>
          <p:cNvPicPr/>
          <p:nvPr/>
        </p:nvPicPr>
        <p:blipFill>
          <a:blip r:embed="rId2" cstate="print"/>
          <a:stretch>
            <a:fillRect/>
          </a:stretch>
        </p:blipFill>
        <p:spPr>
          <a:xfrm>
            <a:off x="838200" y="990600"/>
            <a:ext cx="3001518" cy="2565400"/>
          </a:xfrm>
          <a:prstGeom prst="rect">
            <a:avLst/>
          </a:prstGeom>
        </p:spPr>
      </p:pic>
      <p:pic>
        <p:nvPicPr>
          <p:cNvPr id="5" name="Picture 4" descr="loss.PNG"/>
          <p:cNvPicPr/>
          <p:nvPr/>
        </p:nvPicPr>
        <p:blipFill>
          <a:blip r:embed="rId3" cstate="print"/>
          <a:stretch>
            <a:fillRect/>
          </a:stretch>
        </p:blipFill>
        <p:spPr>
          <a:xfrm>
            <a:off x="5105400" y="914400"/>
            <a:ext cx="2983036" cy="2556933"/>
          </a:xfrm>
          <a:prstGeom prst="rect">
            <a:avLst/>
          </a:prstGeom>
        </p:spPr>
      </p:pic>
      <p:pic>
        <p:nvPicPr>
          <p:cNvPr id="6" name="Picture 5" descr="Final.PNG"/>
          <p:cNvPicPr/>
          <p:nvPr/>
        </p:nvPicPr>
        <p:blipFill>
          <a:blip r:embed="rId4" cstate="print"/>
          <a:stretch>
            <a:fillRect/>
          </a:stretch>
        </p:blipFill>
        <p:spPr>
          <a:xfrm>
            <a:off x="1676400" y="4953000"/>
            <a:ext cx="5939578" cy="558800"/>
          </a:xfrm>
          <a:prstGeom prst="rect">
            <a:avLst/>
          </a:prstGeom>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28600"/>
            <a:ext cx="8229600" cy="5897563"/>
          </a:xfrm>
        </p:spPr>
        <p:txBody>
          <a:bodyPr/>
          <a:lstStyle/>
          <a:p>
            <a:r>
              <a:rPr lang="en-US" dirty="0" smtClean="0"/>
              <a:t>0:</a:t>
            </a:r>
          </a:p>
          <a:p>
            <a:endParaRPr lang="en-US" dirty="0" smtClean="0"/>
          </a:p>
          <a:p>
            <a:endParaRPr lang="en-US" dirty="0" smtClean="0"/>
          </a:p>
          <a:p>
            <a:endParaRPr lang="en-US" dirty="0" smtClean="0"/>
          </a:p>
          <a:p>
            <a:endParaRPr lang="en-US" dirty="0" smtClean="0"/>
          </a:p>
          <a:p>
            <a:r>
              <a:rPr lang="en-US" dirty="0" smtClean="0"/>
              <a:t>1:</a:t>
            </a:r>
          </a:p>
        </p:txBody>
      </p:sp>
      <p:pic>
        <p:nvPicPr>
          <p:cNvPr id="4" name="Picture 3" descr="0.PNG"/>
          <p:cNvPicPr/>
          <p:nvPr/>
        </p:nvPicPr>
        <p:blipFill>
          <a:blip r:embed="rId2" cstate="print"/>
          <a:stretch>
            <a:fillRect/>
          </a:stretch>
        </p:blipFill>
        <p:spPr>
          <a:xfrm>
            <a:off x="1295400" y="304800"/>
            <a:ext cx="2982119" cy="2446867"/>
          </a:xfrm>
          <a:prstGeom prst="rect">
            <a:avLst/>
          </a:prstGeom>
        </p:spPr>
      </p:pic>
      <p:pic>
        <p:nvPicPr>
          <p:cNvPr id="5" name="Picture 4" descr="1.PNG"/>
          <p:cNvPicPr/>
          <p:nvPr/>
        </p:nvPicPr>
        <p:blipFill>
          <a:blip r:embed="rId3" cstate="print"/>
          <a:stretch>
            <a:fillRect/>
          </a:stretch>
        </p:blipFill>
        <p:spPr>
          <a:xfrm>
            <a:off x="1371600" y="3429000"/>
            <a:ext cx="3002283" cy="1657350"/>
          </a:xfrm>
          <a:prstGeom prst="rect">
            <a:avLst/>
          </a:prstGeom>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a:xfrm>
            <a:off x="609600" y="381000"/>
            <a:ext cx="8229600" cy="5897563"/>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lang="en-US" sz="3200" dirty="0" smtClean="0"/>
              <a:t>2</a:t>
            </a:r>
            <a:r>
              <a:rPr lang="en-US" sz="3200" dirty="0" smtClean="0"/>
              <a:t>:</a:t>
            </a:r>
            <a:endParaRPr kumimoji="0" lang="en-US" sz="3200" b="0" i="0" u="none" strike="noStrike" kern="1200" cap="none" spc="0" normalizeH="0" baseline="0" noProof="0" dirty="0" smtClean="0">
              <a:ln>
                <a:noFill/>
              </a:ln>
              <a:solidFill>
                <a:schemeClr val="tx1"/>
              </a:solidFill>
              <a:effectLst/>
              <a:uLnTx/>
              <a:uFillTx/>
              <a:latin typeface="+mn-lt"/>
              <a:ea typeface="+mn-ea"/>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US" sz="3200" b="0" i="0" u="none" strike="noStrike" kern="1200" cap="none" spc="0" normalizeH="0" baseline="0" noProof="0" dirty="0" smtClean="0">
              <a:ln>
                <a:noFill/>
              </a:ln>
              <a:solidFill>
                <a:schemeClr val="tx1"/>
              </a:solidFill>
              <a:effectLst/>
              <a:uLnTx/>
              <a:uFillTx/>
              <a:latin typeface="+mn-lt"/>
              <a:ea typeface="+mn-ea"/>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US" sz="3200" b="0" i="0" u="none" strike="noStrike" kern="1200" cap="none" spc="0" normalizeH="0" baseline="0" noProof="0" dirty="0" smtClean="0">
              <a:ln>
                <a:noFill/>
              </a:ln>
              <a:solidFill>
                <a:schemeClr val="tx1"/>
              </a:solidFill>
              <a:effectLst/>
              <a:uLnTx/>
              <a:uFillTx/>
              <a:latin typeface="+mn-lt"/>
              <a:ea typeface="+mn-ea"/>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US" sz="3200" b="0" i="0" u="none" strike="noStrike" kern="1200" cap="none" spc="0" normalizeH="0" baseline="0" noProof="0" dirty="0" smtClean="0">
              <a:ln>
                <a:noFill/>
              </a:ln>
              <a:solidFill>
                <a:schemeClr val="tx1"/>
              </a:solidFill>
              <a:effectLst/>
              <a:uLnTx/>
              <a:uFillTx/>
              <a:latin typeface="+mn-lt"/>
              <a:ea typeface="+mn-ea"/>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US" sz="3200" b="0" i="0" u="none" strike="noStrike" kern="1200" cap="none" spc="0" normalizeH="0" baseline="0" noProof="0" dirty="0" smtClean="0">
              <a:ln>
                <a:noFill/>
              </a:ln>
              <a:solidFill>
                <a:schemeClr val="tx1"/>
              </a:solidFill>
              <a:effectLst/>
              <a:uLnTx/>
              <a:uFillTx/>
              <a:latin typeface="+mn-lt"/>
              <a:ea typeface="+mn-ea"/>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lang="en-US" sz="3200" dirty="0" smtClean="0"/>
              <a:t>3</a:t>
            </a:r>
            <a:r>
              <a:rPr kumimoji="0" lang="en-US" sz="3200" b="0" i="0" u="none" strike="noStrike" kern="1200" cap="none" spc="0" normalizeH="0" baseline="0" noProof="0" dirty="0" smtClean="0">
                <a:ln>
                  <a:noFill/>
                </a:ln>
                <a:solidFill>
                  <a:schemeClr val="tx1"/>
                </a:solidFill>
                <a:effectLst/>
                <a:uLnTx/>
                <a:uFillTx/>
                <a:latin typeface="+mn-lt"/>
                <a:ea typeface="+mn-ea"/>
                <a:cs typeface="+mn-cs"/>
              </a:rPr>
              <a:t>:</a:t>
            </a:r>
          </a:p>
        </p:txBody>
      </p:sp>
      <p:pic>
        <p:nvPicPr>
          <p:cNvPr id="10" name="Picture 9" descr="2.PNG"/>
          <p:cNvPicPr/>
          <p:nvPr/>
        </p:nvPicPr>
        <p:blipFill>
          <a:blip r:embed="rId2" cstate="print"/>
          <a:stretch>
            <a:fillRect/>
          </a:stretch>
        </p:blipFill>
        <p:spPr>
          <a:xfrm>
            <a:off x="1447800" y="457200"/>
            <a:ext cx="3013789" cy="2438400"/>
          </a:xfrm>
          <a:prstGeom prst="rect">
            <a:avLst/>
          </a:prstGeom>
        </p:spPr>
      </p:pic>
      <p:pic>
        <p:nvPicPr>
          <p:cNvPr id="11" name="Picture 10" descr="3.PNG"/>
          <p:cNvPicPr/>
          <p:nvPr/>
        </p:nvPicPr>
        <p:blipFill>
          <a:blip r:embed="rId3" cstate="print"/>
          <a:stretch>
            <a:fillRect/>
          </a:stretch>
        </p:blipFill>
        <p:spPr>
          <a:xfrm>
            <a:off x="1447800" y="3429000"/>
            <a:ext cx="2979277" cy="1644650"/>
          </a:xfrm>
          <a:prstGeom prst="rect">
            <a:avLst/>
          </a:prstGeom>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latin typeface="Times New Roman" pitchFamily="18" charset="0"/>
                <a:cs typeface="Times New Roman" pitchFamily="18" charset="0"/>
              </a:rPr>
              <a:t>What Inspired me:</a:t>
            </a:r>
            <a:endParaRPr lang="en-US" dirty="0">
              <a:latin typeface="Times New Roman" pitchFamily="18" charset="0"/>
              <a:cs typeface="Times New Roman" pitchFamily="18" charset="0"/>
            </a:endParaRPr>
          </a:p>
        </p:txBody>
      </p:sp>
      <p:sp>
        <p:nvSpPr>
          <p:cNvPr id="3" name="Content Placeholder 2"/>
          <p:cNvSpPr>
            <a:spLocks noGrp="1"/>
          </p:cNvSpPr>
          <p:nvPr>
            <p:ph idx="1"/>
          </p:nvPr>
        </p:nvSpPr>
        <p:spPr/>
        <p:txBody>
          <a:bodyPr>
            <a:normAutofit fontScale="70000" lnSpcReduction="20000"/>
          </a:bodyPr>
          <a:lstStyle/>
          <a:p>
            <a:pPr algn="just"/>
            <a:r>
              <a:rPr lang="en-US" dirty="0" smtClean="0">
                <a:latin typeface="Times New Roman" pitchFamily="18" charset="0"/>
                <a:cs typeface="Times New Roman" pitchFamily="18" charset="0"/>
              </a:rPr>
              <a:t>Handwriting recognition systems in the past depended on handmade characteristics and a lot of prior information. It's difficult to train an optical character recognition (OCR) system based on these requirements. Deep learning approaches are at the centre of handwriting recognition research, which has yielded breakthrough results in recent years. Nonetheless, the increasing development in the volume of handwritten data combined with the availability of vast computing capacity necessitates an increase in recognition accuracy and warrants additional exploration. Convolutional neural networks (CNNs) are extremely successful in perceiving the structure of handwritten characters/words in ways that allow for the automated extraction of different characteristics, making CNN the best solution for solving handwriting recognition challenges and printed digits recognition challenges.</a:t>
            </a:r>
          </a:p>
          <a:p>
            <a:pPr algn="just"/>
            <a:endParaRPr lang="en-US"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p:cNvSpPr>
          <p:nvPr/>
        </p:nvSpPr>
        <p:spPr>
          <a:xfrm>
            <a:off x="609600" y="381000"/>
            <a:ext cx="8229600" cy="5897563"/>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lang="en-US" sz="3200" noProof="0" dirty="0" smtClean="0"/>
              <a:t>4</a:t>
            </a:r>
            <a:r>
              <a:rPr kumimoji="0" lang="en-US" sz="3200" b="0" i="0" u="none" strike="noStrike" kern="1200" cap="none" spc="0" normalizeH="0" baseline="0" noProof="0" dirty="0" smtClean="0">
                <a:ln>
                  <a:noFill/>
                </a:ln>
                <a:solidFill>
                  <a:schemeClr val="tx1"/>
                </a:solidFill>
                <a:effectLst/>
                <a:uLnTx/>
                <a:uFillTx/>
                <a:latin typeface="+mn-lt"/>
                <a:ea typeface="+mn-ea"/>
                <a:cs typeface="+mn-cs"/>
              </a:rPr>
              <a:t>:</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US" sz="3200" b="0" i="0" u="none" strike="noStrike" kern="1200" cap="none" spc="0" normalizeH="0" baseline="0" noProof="0" dirty="0" smtClean="0">
              <a:ln>
                <a:noFill/>
              </a:ln>
              <a:solidFill>
                <a:schemeClr val="tx1"/>
              </a:solidFill>
              <a:effectLst/>
              <a:uLnTx/>
              <a:uFillTx/>
              <a:latin typeface="+mn-lt"/>
              <a:ea typeface="+mn-ea"/>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US" sz="3200" b="0" i="0" u="none" strike="noStrike" kern="1200" cap="none" spc="0" normalizeH="0" baseline="0" noProof="0" dirty="0" smtClean="0">
              <a:ln>
                <a:noFill/>
              </a:ln>
              <a:solidFill>
                <a:schemeClr val="tx1"/>
              </a:solidFill>
              <a:effectLst/>
              <a:uLnTx/>
              <a:uFillTx/>
              <a:latin typeface="+mn-lt"/>
              <a:ea typeface="+mn-ea"/>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US" sz="3200" b="0" i="0" u="none" strike="noStrike" kern="1200" cap="none" spc="0" normalizeH="0" baseline="0" noProof="0" dirty="0" smtClean="0">
              <a:ln>
                <a:noFill/>
              </a:ln>
              <a:solidFill>
                <a:schemeClr val="tx1"/>
              </a:solidFill>
              <a:effectLst/>
              <a:uLnTx/>
              <a:uFillTx/>
              <a:latin typeface="+mn-lt"/>
              <a:ea typeface="+mn-ea"/>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US" sz="3200" b="0" i="0" u="none" strike="noStrike" kern="1200" cap="none" spc="0" normalizeH="0" baseline="0" noProof="0" dirty="0" smtClean="0">
              <a:ln>
                <a:noFill/>
              </a:ln>
              <a:solidFill>
                <a:schemeClr val="tx1"/>
              </a:solidFill>
              <a:effectLst/>
              <a:uLnTx/>
              <a:uFillTx/>
              <a:latin typeface="+mn-lt"/>
              <a:ea typeface="+mn-ea"/>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lang="en-US" sz="3200" noProof="0" dirty="0" smtClean="0"/>
              <a:t>5</a:t>
            </a:r>
            <a:r>
              <a:rPr kumimoji="0" lang="en-US" sz="3200" b="0" i="0" u="none" strike="noStrike" kern="1200" cap="none" spc="0" normalizeH="0" baseline="0" noProof="0" dirty="0" smtClean="0">
                <a:ln>
                  <a:noFill/>
                </a:ln>
                <a:solidFill>
                  <a:schemeClr val="tx1"/>
                </a:solidFill>
                <a:effectLst/>
                <a:uLnTx/>
                <a:uFillTx/>
                <a:latin typeface="+mn-lt"/>
                <a:ea typeface="+mn-ea"/>
                <a:cs typeface="+mn-cs"/>
              </a:rPr>
              <a:t>: </a:t>
            </a:r>
          </a:p>
        </p:txBody>
      </p:sp>
      <p:pic>
        <p:nvPicPr>
          <p:cNvPr id="7" name="Picture 6" descr="4.PNG"/>
          <p:cNvPicPr/>
          <p:nvPr/>
        </p:nvPicPr>
        <p:blipFill>
          <a:blip r:embed="rId2" cstate="print"/>
          <a:stretch>
            <a:fillRect/>
          </a:stretch>
        </p:blipFill>
        <p:spPr>
          <a:xfrm>
            <a:off x="1371600" y="457200"/>
            <a:ext cx="3002915" cy="1674382"/>
          </a:xfrm>
          <a:prstGeom prst="rect">
            <a:avLst/>
          </a:prstGeom>
        </p:spPr>
      </p:pic>
      <p:pic>
        <p:nvPicPr>
          <p:cNvPr id="8" name="Picture 7" descr="5.2.PNG"/>
          <p:cNvPicPr/>
          <p:nvPr/>
        </p:nvPicPr>
        <p:blipFill>
          <a:blip r:embed="rId3" cstate="print"/>
          <a:stretch>
            <a:fillRect/>
          </a:stretch>
        </p:blipFill>
        <p:spPr>
          <a:xfrm>
            <a:off x="1447800" y="3505200"/>
            <a:ext cx="2986617" cy="1718734"/>
          </a:xfrm>
          <a:prstGeom prst="rect">
            <a:avLst/>
          </a:prstGeom>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p:cNvSpPr>
          <p:nvPr/>
        </p:nvSpPr>
        <p:spPr>
          <a:xfrm>
            <a:off x="609600" y="381000"/>
            <a:ext cx="8229600" cy="5897563"/>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lang="en-US" sz="3200" noProof="0" dirty="0" smtClean="0"/>
              <a:t>6</a:t>
            </a:r>
            <a:r>
              <a:rPr kumimoji="0" lang="en-US" sz="3200" b="0" i="0" u="none" strike="noStrike" kern="1200" cap="none" spc="0" normalizeH="0" baseline="0" noProof="0" dirty="0" smtClean="0">
                <a:ln>
                  <a:noFill/>
                </a:ln>
                <a:solidFill>
                  <a:schemeClr val="tx1"/>
                </a:solidFill>
                <a:effectLst/>
                <a:uLnTx/>
                <a:uFillTx/>
                <a:latin typeface="+mn-lt"/>
                <a:ea typeface="+mn-ea"/>
                <a:cs typeface="+mn-cs"/>
              </a:rPr>
              <a:t>:</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US" sz="3200" b="0" i="0" u="none" strike="noStrike" kern="1200" cap="none" spc="0" normalizeH="0" baseline="0" noProof="0" dirty="0" smtClean="0">
              <a:ln>
                <a:noFill/>
              </a:ln>
              <a:solidFill>
                <a:schemeClr val="tx1"/>
              </a:solidFill>
              <a:effectLst/>
              <a:uLnTx/>
              <a:uFillTx/>
              <a:latin typeface="+mn-lt"/>
              <a:ea typeface="+mn-ea"/>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US" sz="3200" b="0" i="0" u="none" strike="noStrike" kern="1200" cap="none" spc="0" normalizeH="0" baseline="0" noProof="0" dirty="0" smtClean="0">
              <a:ln>
                <a:noFill/>
              </a:ln>
              <a:solidFill>
                <a:schemeClr val="tx1"/>
              </a:solidFill>
              <a:effectLst/>
              <a:uLnTx/>
              <a:uFillTx/>
              <a:latin typeface="+mn-lt"/>
              <a:ea typeface="+mn-ea"/>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US" sz="3200" b="0" i="0" u="none" strike="noStrike" kern="1200" cap="none" spc="0" normalizeH="0" baseline="0" noProof="0" dirty="0" smtClean="0">
              <a:ln>
                <a:noFill/>
              </a:ln>
              <a:solidFill>
                <a:schemeClr val="tx1"/>
              </a:solidFill>
              <a:effectLst/>
              <a:uLnTx/>
              <a:uFillTx/>
              <a:latin typeface="+mn-lt"/>
              <a:ea typeface="+mn-ea"/>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US" sz="3200" b="0" i="0" u="none" strike="noStrike" kern="1200" cap="none" spc="0" normalizeH="0" baseline="0" noProof="0" dirty="0" smtClean="0">
              <a:ln>
                <a:noFill/>
              </a:ln>
              <a:solidFill>
                <a:schemeClr val="tx1"/>
              </a:solidFill>
              <a:effectLst/>
              <a:uLnTx/>
              <a:uFillTx/>
              <a:latin typeface="+mn-lt"/>
              <a:ea typeface="+mn-ea"/>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lang="en-US" sz="3200" noProof="0" dirty="0" smtClean="0"/>
              <a:t>7</a:t>
            </a:r>
            <a:r>
              <a:rPr kumimoji="0" lang="en-US" sz="3200" b="0" i="0" u="none" strike="noStrike" kern="1200" cap="none" spc="0" normalizeH="0" baseline="0" noProof="0" dirty="0" smtClean="0">
                <a:ln>
                  <a:noFill/>
                </a:ln>
                <a:solidFill>
                  <a:schemeClr val="tx1"/>
                </a:solidFill>
                <a:effectLst/>
                <a:uLnTx/>
                <a:uFillTx/>
                <a:latin typeface="+mn-lt"/>
                <a:ea typeface="+mn-ea"/>
                <a:cs typeface="+mn-cs"/>
              </a:rPr>
              <a:t>: </a:t>
            </a:r>
          </a:p>
        </p:txBody>
      </p:sp>
      <p:pic>
        <p:nvPicPr>
          <p:cNvPr id="7" name="Picture 6" descr="6.PNG"/>
          <p:cNvPicPr/>
          <p:nvPr/>
        </p:nvPicPr>
        <p:blipFill>
          <a:blip r:embed="rId2" cstate="print"/>
          <a:stretch>
            <a:fillRect/>
          </a:stretch>
        </p:blipFill>
        <p:spPr>
          <a:xfrm>
            <a:off x="1524000" y="533400"/>
            <a:ext cx="2986405" cy="1794395"/>
          </a:xfrm>
          <a:prstGeom prst="rect">
            <a:avLst/>
          </a:prstGeom>
        </p:spPr>
      </p:pic>
      <p:pic>
        <p:nvPicPr>
          <p:cNvPr id="8" name="Picture 7" descr="7.PNG"/>
          <p:cNvPicPr/>
          <p:nvPr/>
        </p:nvPicPr>
        <p:blipFill>
          <a:blip r:embed="rId3" cstate="print"/>
          <a:stretch>
            <a:fillRect/>
          </a:stretch>
        </p:blipFill>
        <p:spPr>
          <a:xfrm>
            <a:off x="1524000" y="3352800"/>
            <a:ext cx="2986405" cy="1620827"/>
          </a:xfrm>
          <a:prstGeom prst="rect">
            <a:avLst/>
          </a:prstGeom>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p:cNvSpPr>
          <p:nvPr/>
        </p:nvSpPr>
        <p:spPr>
          <a:xfrm>
            <a:off x="609600" y="381000"/>
            <a:ext cx="8229600" cy="5897563"/>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lang="en-US" sz="3200" noProof="0" dirty="0" smtClean="0"/>
              <a:t>8</a:t>
            </a:r>
            <a:r>
              <a:rPr kumimoji="0" lang="en-US" sz="3200" b="0" i="0" u="none" strike="noStrike" kern="1200" cap="none" spc="0" normalizeH="0" baseline="0" noProof="0" dirty="0" smtClean="0">
                <a:ln>
                  <a:noFill/>
                </a:ln>
                <a:solidFill>
                  <a:schemeClr val="tx1"/>
                </a:solidFill>
                <a:effectLst/>
                <a:uLnTx/>
                <a:uFillTx/>
                <a:latin typeface="+mn-lt"/>
                <a:ea typeface="+mn-ea"/>
                <a:cs typeface="+mn-cs"/>
              </a:rPr>
              <a:t>: </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US" sz="3200" b="0" i="0" u="none" strike="noStrike" kern="1200" cap="none" spc="0" normalizeH="0" baseline="0" noProof="0" dirty="0" smtClean="0">
              <a:ln>
                <a:noFill/>
              </a:ln>
              <a:solidFill>
                <a:schemeClr val="tx1"/>
              </a:solidFill>
              <a:effectLst/>
              <a:uLnTx/>
              <a:uFillTx/>
              <a:latin typeface="+mn-lt"/>
              <a:ea typeface="+mn-ea"/>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US" sz="3200" b="0" i="0" u="none" strike="noStrike" kern="1200" cap="none" spc="0" normalizeH="0" baseline="0" noProof="0" dirty="0" smtClean="0">
              <a:ln>
                <a:noFill/>
              </a:ln>
              <a:solidFill>
                <a:schemeClr val="tx1"/>
              </a:solidFill>
              <a:effectLst/>
              <a:uLnTx/>
              <a:uFillTx/>
              <a:latin typeface="+mn-lt"/>
              <a:ea typeface="+mn-ea"/>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US" sz="3200" b="0" i="0" u="none" strike="noStrike" kern="1200" cap="none" spc="0" normalizeH="0" baseline="0" noProof="0" dirty="0" smtClean="0">
              <a:ln>
                <a:noFill/>
              </a:ln>
              <a:solidFill>
                <a:schemeClr val="tx1"/>
              </a:solidFill>
              <a:effectLst/>
              <a:uLnTx/>
              <a:uFillTx/>
              <a:latin typeface="+mn-lt"/>
              <a:ea typeface="+mn-ea"/>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US" sz="3200" b="0" i="0" u="none" strike="noStrike" kern="1200" cap="none" spc="0" normalizeH="0" baseline="0" noProof="0" dirty="0" smtClean="0">
              <a:ln>
                <a:noFill/>
              </a:ln>
              <a:solidFill>
                <a:schemeClr val="tx1"/>
              </a:solidFill>
              <a:effectLst/>
              <a:uLnTx/>
              <a:uFillTx/>
              <a:latin typeface="+mn-lt"/>
              <a:ea typeface="+mn-ea"/>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lang="en-US" sz="3200" dirty="0" smtClean="0"/>
              <a:t>9</a:t>
            </a:r>
            <a:r>
              <a:rPr kumimoji="0" lang="en-US" sz="3200" b="0" i="0" u="none" strike="noStrike" kern="1200" cap="none" spc="0" normalizeH="0" baseline="0" noProof="0" dirty="0" smtClean="0">
                <a:ln>
                  <a:noFill/>
                </a:ln>
                <a:solidFill>
                  <a:schemeClr val="tx1"/>
                </a:solidFill>
                <a:effectLst/>
                <a:uLnTx/>
                <a:uFillTx/>
                <a:latin typeface="+mn-lt"/>
                <a:ea typeface="+mn-ea"/>
                <a:cs typeface="+mn-cs"/>
              </a:rPr>
              <a:t>: </a:t>
            </a:r>
          </a:p>
        </p:txBody>
      </p:sp>
      <p:pic>
        <p:nvPicPr>
          <p:cNvPr id="7" name="Picture 6" descr="8.PNG"/>
          <p:cNvPicPr/>
          <p:nvPr/>
        </p:nvPicPr>
        <p:blipFill>
          <a:blip r:embed="rId2" cstate="print"/>
          <a:stretch>
            <a:fillRect/>
          </a:stretch>
        </p:blipFill>
        <p:spPr>
          <a:xfrm>
            <a:off x="1447800" y="685800"/>
            <a:ext cx="2978150" cy="1664391"/>
          </a:xfrm>
          <a:prstGeom prst="rect">
            <a:avLst/>
          </a:prstGeom>
        </p:spPr>
      </p:pic>
      <p:pic>
        <p:nvPicPr>
          <p:cNvPr id="8" name="Picture 7" descr="9.PNG"/>
          <p:cNvPicPr/>
          <p:nvPr/>
        </p:nvPicPr>
        <p:blipFill>
          <a:blip r:embed="rId3" cstate="print"/>
          <a:stretch>
            <a:fillRect/>
          </a:stretch>
        </p:blipFill>
        <p:spPr>
          <a:xfrm>
            <a:off x="1447800" y="3733800"/>
            <a:ext cx="2978150" cy="1675209"/>
          </a:xfrm>
          <a:prstGeom prst="rect">
            <a:avLst/>
          </a:prstGeom>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latin typeface="Times New Roman" pitchFamily="18" charset="0"/>
                <a:cs typeface="Times New Roman" pitchFamily="18" charset="0"/>
              </a:rPr>
              <a:t>Outputs(Printed</a:t>
            </a:r>
            <a:r>
              <a:rPr lang="en-US" dirty="0" smtClean="0"/>
              <a:t>)</a:t>
            </a:r>
            <a:endParaRPr lang="en-US" dirty="0"/>
          </a:p>
        </p:txBody>
      </p:sp>
      <p:pic>
        <p:nvPicPr>
          <p:cNvPr id="6" name="Content Placeholder 5" descr="disrihution.PNG"/>
          <p:cNvPicPr>
            <a:picLocks noGrp="1"/>
          </p:cNvPicPr>
          <p:nvPr>
            <p:ph idx="1"/>
          </p:nvPr>
        </p:nvPicPr>
        <p:blipFill>
          <a:blip r:embed="rId2" cstate="print"/>
          <a:stretch>
            <a:fillRect/>
          </a:stretch>
        </p:blipFill>
        <p:spPr>
          <a:xfrm>
            <a:off x="457200" y="1734603"/>
            <a:ext cx="8229600" cy="4257157"/>
          </a:xfrm>
          <a:prstGeom prst="rect">
            <a:avLst/>
          </a:prstGeom>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28600"/>
            <a:ext cx="8229600" cy="5897563"/>
          </a:xfrm>
        </p:spPr>
        <p:txBody>
          <a:bodyPr/>
          <a:lstStyle/>
          <a:p>
            <a:r>
              <a:rPr lang="en-US" dirty="0" smtClean="0">
                <a:latin typeface="Times New Roman" pitchFamily="18" charset="0"/>
                <a:cs typeface="Times New Roman" pitchFamily="18" charset="0"/>
              </a:rPr>
              <a:t>Training Accuracy:		Training Loss :</a:t>
            </a:r>
          </a:p>
          <a:p>
            <a:endParaRPr lang="en-US" dirty="0" smtClean="0"/>
          </a:p>
          <a:p>
            <a:endParaRPr lang="en-US" dirty="0" smtClean="0"/>
          </a:p>
          <a:p>
            <a:endParaRPr lang="en-US" dirty="0" smtClean="0"/>
          </a:p>
          <a:p>
            <a:endParaRPr lang="en-US" dirty="0" smtClean="0"/>
          </a:p>
          <a:p>
            <a:endParaRPr lang="en-US" dirty="0" smtClean="0"/>
          </a:p>
          <a:p>
            <a:r>
              <a:rPr lang="en-US" dirty="0" smtClean="0">
                <a:latin typeface="Times New Roman" pitchFamily="18" charset="0"/>
                <a:cs typeface="Times New Roman" pitchFamily="18" charset="0"/>
              </a:rPr>
              <a:t>Final Accuracy:</a:t>
            </a:r>
          </a:p>
          <a:p>
            <a:endParaRPr lang="en-US" dirty="0" smtClean="0"/>
          </a:p>
          <a:p>
            <a:endParaRPr lang="en-US" dirty="0" smtClean="0"/>
          </a:p>
          <a:p>
            <a:endParaRPr lang="en-US" dirty="0" smtClean="0"/>
          </a:p>
          <a:p>
            <a:endParaRPr lang="en-US" dirty="0" smtClean="0">
              <a:latin typeface="Times New Roman" pitchFamily="18" charset="0"/>
              <a:cs typeface="Times New Roman" pitchFamily="18" charset="0"/>
            </a:endParaRPr>
          </a:p>
          <a:p>
            <a:endParaRPr lang="en-US" dirty="0" smtClean="0"/>
          </a:p>
          <a:p>
            <a:endParaRPr lang="en-US" dirty="0" smtClean="0"/>
          </a:p>
          <a:p>
            <a:endParaRPr lang="en-US" dirty="0" smtClean="0"/>
          </a:p>
          <a:p>
            <a:endParaRPr lang="en-US" dirty="0"/>
          </a:p>
        </p:txBody>
      </p:sp>
      <p:pic>
        <p:nvPicPr>
          <p:cNvPr id="7" name="Picture 6" descr="Accuracy.png"/>
          <p:cNvPicPr/>
          <p:nvPr/>
        </p:nvPicPr>
        <p:blipFill>
          <a:blip r:embed="rId2" cstate="print"/>
          <a:stretch>
            <a:fillRect/>
          </a:stretch>
        </p:blipFill>
        <p:spPr>
          <a:xfrm>
            <a:off x="838200" y="1066800"/>
            <a:ext cx="2991555" cy="2243666"/>
          </a:xfrm>
          <a:prstGeom prst="rect">
            <a:avLst/>
          </a:prstGeom>
        </p:spPr>
      </p:pic>
      <p:pic>
        <p:nvPicPr>
          <p:cNvPr id="8" name="Picture 7" descr="Loss.png"/>
          <p:cNvPicPr/>
          <p:nvPr/>
        </p:nvPicPr>
        <p:blipFill>
          <a:blip r:embed="rId3" cstate="print"/>
          <a:stretch>
            <a:fillRect/>
          </a:stretch>
        </p:blipFill>
        <p:spPr>
          <a:xfrm>
            <a:off x="4953000" y="1066800"/>
            <a:ext cx="2935111" cy="2201333"/>
          </a:xfrm>
          <a:prstGeom prst="rect">
            <a:avLst/>
          </a:prstGeom>
        </p:spPr>
      </p:pic>
      <p:pic>
        <p:nvPicPr>
          <p:cNvPr id="9" name="Picture 8" descr="Final.PNG"/>
          <p:cNvPicPr/>
          <p:nvPr/>
        </p:nvPicPr>
        <p:blipFill>
          <a:blip r:embed="rId4" cstate="print"/>
          <a:stretch>
            <a:fillRect/>
          </a:stretch>
        </p:blipFill>
        <p:spPr>
          <a:xfrm>
            <a:off x="1219200" y="4648200"/>
            <a:ext cx="5943600" cy="963930"/>
          </a:xfrm>
          <a:prstGeom prst="rect">
            <a:avLst/>
          </a:prstGeom>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28600"/>
            <a:ext cx="8229600" cy="5897563"/>
          </a:xfrm>
        </p:spPr>
        <p:txBody>
          <a:bodyPr/>
          <a:lstStyle/>
          <a:p>
            <a:r>
              <a:rPr lang="en-US" dirty="0" smtClean="0"/>
              <a:t>0:</a:t>
            </a:r>
          </a:p>
          <a:p>
            <a:endParaRPr lang="en-US" dirty="0" smtClean="0"/>
          </a:p>
          <a:p>
            <a:endParaRPr lang="en-US" dirty="0" smtClean="0"/>
          </a:p>
          <a:p>
            <a:endParaRPr lang="en-US" dirty="0" smtClean="0"/>
          </a:p>
          <a:p>
            <a:endParaRPr lang="en-US" dirty="0" smtClean="0"/>
          </a:p>
          <a:p>
            <a:r>
              <a:rPr lang="en-US" dirty="0" smtClean="0"/>
              <a:t>1:</a:t>
            </a:r>
          </a:p>
        </p:txBody>
      </p:sp>
      <p:pic>
        <p:nvPicPr>
          <p:cNvPr id="6" name="Picture 5" descr="0.PNG"/>
          <p:cNvPicPr/>
          <p:nvPr/>
        </p:nvPicPr>
        <p:blipFill>
          <a:blip r:embed="rId2" cstate="print"/>
          <a:stretch>
            <a:fillRect/>
          </a:stretch>
        </p:blipFill>
        <p:spPr>
          <a:xfrm>
            <a:off x="1219200" y="457200"/>
            <a:ext cx="3022992" cy="2243667"/>
          </a:xfrm>
          <a:prstGeom prst="rect">
            <a:avLst/>
          </a:prstGeom>
        </p:spPr>
      </p:pic>
      <p:pic>
        <p:nvPicPr>
          <p:cNvPr id="7" name="Picture 6" descr="1.PNG"/>
          <p:cNvPicPr/>
          <p:nvPr/>
        </p:nvPicPr>
        <p:blipFill>
          <a:blip r:embed="rId3" cstate="print"/>
          <a:stretch>
            <a:fillRect/>
          </a:stretch>
        </p:blipFill>
        <p:spPr>
          <a:xfrm>
            <a:off x="1219200" y="3352800"/>
            <a:ext cx="2979487" cy="2379133"/>
          </a:xfrm>
          <a:prstGeom prst="rect">
            <a:avLst/>
          </a:prstGeom>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a:xfrm>
            <a:off x="609600" y="381000"/>
            <a:ext cx="8229600" cy="5897563"/>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lang="en-US" sz="3200" dirty="0" smtClean="0"/>
              <a:t>2</a:t>
            </a:r>
            <a:r>
              <a:rPr lang="en-US" sz="3200" dirty="0" smtClean="0"/>
              <a:t>:</a:t>
            </a:r>
            <a:endParaRPr kumimoji="0" lang="en-US" sz="3200" b="0" i="0" u="none" strike="noStrike" kern="1200" cap="none" spc="0" normalizeH="0" baseline="0" noProof="0" dirty="0" smtClean="0">
              <a:ln>
                <a:noFill/>
              </a:ln>
              <a:solidFill>
                <a:schemeClr val="tx1"/>
              </a:solidFill>
              <a:effectLst/>
              <a:uLnTx/>
              <a:uFillTx/>
              <a:latin typeface="+mn-lt"/>
              <a:ea typeface="+mn-ea"/>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US" sz="3200" b="0" i="0" u="none" strike="noStrike" kern="1200" cap="none" spc="0" normalizeH="0" baseline="0" noProof="0" dirty="0" smtClean="0">
              <a:ln>
                <a:noFill/>
              </a:ln>
              <a:solidFill>
                <a:schemeClr val="tx1"/>
              </a:solidFill>
              <a:effectLst/>
              <a:uLnTx/>
              <a:uFillTx/>
              <a:latin typeface="+mn-lt"/>
              <a:ea typeface="+mn-ea"/>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US" sz="3200" b="0" i="0" u="none" strike="noStrike" kern="1200" cap="none" spc="0" normalizeH="0" baseline="0" noProof="0" dirty="0" smtClean="0">
              <a:ln>
                <a:noFill/>
              </a:ln>
              <a:solidFill>
                <a:schemeClr val="tx1"/>
              </a:solidFill>
              <a:effectLst/>
              <a:uLnTx/>
              <a:uFillTx/>
              <a:latin typeface="+mn-lt"/>
              <a:ea typeface="+mn-ea"/>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US" sz="3200" b="0" i="0" u="none" strike="noStrike" kern="1200" cap="none" spc="0" normalizeH="0" baseline="0" noProof="0" dirty="0" smtClean="0">
              <a:ln>
                <a:noFill/>
              </a:ln>
              <a:solidFill>
                <a:schemeClr val="tx1"/>
              </a:solidFill>
              <a:effectLst/>
              <a:uLnTx/>
              <a:uFillTx/>
              <a:latin typeface="+mn-lt"/>
              <a:ea typeface="+mn-ea"/>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US" sz="3200" b="0" i="0" u="none" strike="noStrike" kern="1200" cap="none" spc="0" normalizeH="0" baseline="0" noProof="0" dirty="0" smtClean="0">
              <a:ln>
                <a:noFill/>
              </a:ln>
              <a:solidFill>
                <a:schemeClr val="tx1"/>
              </a:solidFill>
              <a:effectLst/>
              <a:uLnTx/>
              <a:uFillTx/>
              <a:latin typeface="+mn-lt"/>
              <a:ea typeface="+mn-ea"/>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lang="en-US" sz="3200" dirty="0" smtClean="0"/>
              <a:t>3</a:t>
            </a:r>
            <a:r>
              <a:rPr kumimoji="0" lang="en-US" sz="3200" b="0" i="0" u="none" strike="noStrike" kern="1200" cap="none" spc="0" normalizeH="0" baseline="0" noProof="0" dirty="0" smtClean="0">
                <a:ln>
                  <a:noFill/>
                </a:ln>
                <a:solidFill>
                  <a:schemeClr val="tx1"/>
                </a:solidFill>
                <a:effectLst/>
                <a:uLnTx/>
                <a:uFillTx/>
                <a:latin typeface="+mn-lt"/>
                <a:ea typeface="+mn-ea"/>
                <a:cs typeface="+mn-cs"/>
              </a:rPr>
              <a:t>:</a:t>
            </a:r>
          </a:p>
        </p:txBody>
      </p:sp>
      <p:pic>
        <p:nvPicPr>
          <p:cNvPr id="5" name="Picture 4" descr="2.PNG"/>
          <p:cNvPicPr/>
          <p:nvPr/>
        </p:nvPicPr>
        <p:blipFill>
          <a:blip r:embed="rId2" cstate="print"/>
          <a:stretch>
            <a:fillRect/>
          </a:stretch>
        </p:blipFill>
        <p:spPr>
          <a:xfrm>
            <a:off x="1447800" y="762000"/>
            <a:ext cx="3003506" cy="2396066"/>
          </a:xfrm>
          <a:prstGeom prst="rect">
            <a:avLst/>
          </a:prstGeom>
        </p:spPr>
      </p:pic>
      <p:pic>
        <p:nvPicPr>
          <p:cNvPr id="6" name="Picture 5" descr="3.PNG"/>
          <p:cNvPicPr/>
          <p:nvPr/>
        </p:nvPicPr>
        <p:blipFill>
          <a:blip r:embed="rId3" cstate="print"/>
          <a:stretch>
            <a:fillRect/>
          </a:stretch>
        </p:blipFill>
        <p:spPr>
          <a:xfrm>
            <a:off x="1447800" y="3657600"/>
            <a:ext cx="3005667" cy="2429260"/>
          </a:xfrm>
          <a:prstGeom prst="rect">
            <a:avLst/>
          </a:prstGeom>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p:cNvSpPr>
          <p:nvPr/>
        </p:nvSpPr>
        <p:spPr>
          <a:xfrm>
            <a:off x="609600" y="381000"/>
            <a:ext cx="8229600" cy="5897563"/>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lang="en-US" sz="3200" noProof="0" dirty="0" smtClean="0"/>
              <a:t>4</a:t>
            </a:r>
            <a:r>
              <a:rPr kumimoji="0" lang="en-US" sz="3200" b="0" i="0" u="none" strike="noStrike" kern="1200" cap="none" spc="0" normalizeH="0" baseline="0" noProof="0" dirty="0" smtClean="0">
                <a:ln>
                  <a:noFill/>
                </a:ln>
                <a:solidFill>
                  <a:schemeClr val="tx1"/>
                </a:solidFill>
                <a:effectLst/>
                <a:uLnTx/>
                <a:uFillTx/>
                <a:latin typeface="+mn-lt"/>
                <a:ea typeface="+mn-ea"/>
                <a:cs typeface="+mn-cs"/>
              </a:rPr>
              <a:t>:</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US" sz="3200" b="0" i="0" u="none" strike="noStrike" kern="1200" cap="none" spc="0" normalizeH="0" baseline="0" noProof="0" dirty="0" smtClean="0">
              <a:ln>
                <a:noFill/>
              </a:ln>
              <a:solidFill>
                <a:schemeClr val="tx1"/>
              </a:solidFill>
              <a:effectLst/>
              <a:uLnTx/>
              <a:uFillTx/>
              <a:latin typeface="+mn-lt"/>
              <a:ea typeface="+mn-ea"/>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US" sz="3200" b="0" i="0" u="none" strike="noStrike" kern="1200" cap="none" spc="0" normalizeH="0" baseline="0" noProof="0" dirty="0" smtClean="0">
              <a:ln>
                <a:noFill/>
              </a:ln>
              <a:solidFill>
                <a:schemeClr val="tx1"/>
              </a:solidFill>
              <a:effectLst/>
              <a:uLnTx/>
              <a:uFillTx/>
              <a:latin typeface="+mn-lt"/>
              <a:ea typeface="+mn-ea"/>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US" sz="3200" b="0" i="0" u="none" strike="noStrike" kern="1200" cap="none" spc="0" normalizeH="0" baseline="0" noProof="0" dirty="0" smtClean="0">
              <a:ln>
                <a:noFill/>
              </a:ln>
              <a:solidFill>
                <a:schemeClr val="tx1"/>
              </a:solidFill>
              <a:effectLst/>
              <a:uLnTx/>
              <a:uFillTx/>
              <a:latin typeface="+mn-lt"/>
              <a:ea typeface="+mn-ea"/>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US" sz="3200" b="0" i="0" u="none" strike="noStrike" kern="1200" cap="none" spc="0" normalizeH="0" baseline="0" noProof="0" dirty="0" smtClean="0">
              <a:ln>
                <a:noFill/>
              </a:ln>
              <a:solidFill>
                <a:schemeClr val="tx1"/>
              </a:solidFill>
              <a:effectLst/>
              <a:uLnTx/>
              <a:uFillTx/>
              <a:latin typeface="+mn-lt"/>
              <a:ea typeface="+mn-ea"/>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lang="en-US" sz="3200" noProof="0" dirty="0" smtClean="0"/>
              <a:t>5</a:t>
            </a:r>
            <a:r>
              <a:rPr kumimoji="0" lang="en-US" sz="3200" b="0" i="0" u="none" strike="noStrike" kern="1200" cap="none" spc="0" normalizeH="0" baseline="0" noProof="0" dirty="0" smtClean="0">
                <a:ln>
                  <a:noFill/>
                </a:ln>
                <a:solidFill>
                  <a:schemeClr val="tx1"/>
                </a:solidFill>
                <a:effectLst/>
                <a:uLnTx/>
                <a:uFillTx/>
                <a:latin typeface="+mn-lt"/>
                <a:ea typeface="+mn-ea"/>
                <a:cs typeface="+mn-cs"/>
              </a:rPr>
              <a:t>: </a:t>
            </a:r>
          </a:p>
        </p:txBody>
      </p:sp>
      <p:pic>
        <p:nvPicPr>
          <p:cNvPr id="5" name="Picture 4" descr="4.PNG"/>
          <p:cNvPicPr/>
          <p:nvPr/>
        </p:nvPicPr>
        <p:blipFill>
          <a:blip r:embed="rId2" cstate="print"/>
          <a:stretch>
            <a:fillRect/>
          </a:stretch>
        </p:blipFill>
        <p:spPr>
          <a:xfrm>
            <a:off x="1447800" y="762000"/>
            <a:ext cx="3012473" cy="2429933"/>
          </a:xfrm>
          <a:prstGeom prst="rect">
            <a:avLst/>
          </a:prstGeom>
        </p:spPr>
      </p:pic>
      <p:pic>
        <p:nvPicPr>
          <p:cNvPr id="6" name="Picture 5" descr="5.PNG"/>
          <p:cNvPicPr/>
          <p:nvPr/>
        </p:nvPicPr>
        <p:blipFill>
          <a:blip r:embed="rId3" cstate="print"/>
          <a:stretch>
            <a:fillRect/>
          </a:stretch>
        </p:blipFill>
        <p:spPr>
          <a:xfrm>
            <a:off x="1447800" y="3733800"/>
            <a:ext cx="2982060" cy="2429933"/>
          </a:xfrm>
          <a:prstGeom prst="rect">
            <a:avLst/>
          </a:prstGeom>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p:cNvSpPr>
          <p:nvPr/>
        </p:nvSpPr>
        <p:spPr>
          <a:xfrm>
            <a:off x="609600" y="381000"/>
            <a:ext cx="8229600" cy="5897563"/>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lang="en-US" sz="3200" noProof="0" dirty="0" smtClean="0"/>
              <a:t>6</a:t>
            </a:r>
            <a:r>
              <a:rPr kumimoji="0" lang="en-US" sz="3200" b="0" i="0" u="none" strike="noStrike" kern="1200" cap="none" spc="0" normalizeH="0" baseline="0" noProof="0" dirty="0" smtClean="0">
                <a:ln>
                  <a:noFill/>
                </a:ln>
                <a:solidFill>
                  <a:schemeClr val="tx1"/>
                </a:solidFill>
                <a:effectLst/>
                <a:uLnTx/>
                <a:uFillTx/>
                <a:latin typeface="+mn-lt"/>
                <a:ea typeface="+mn-ea"/>
                <a:cs typeface="+mn-cs"/>
              </a:rPr>
              <a:t>:</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US" sz="3200" b="0" i="0" u="none" strike="noStrike" kern="1200" cap="none" spc="0" normalizeH="0" baseline="0" noProof="0" dirty="0" smtClean="0">
              <a:ln>
                <a:noFill/>
              </a:ln>
              <a:solidFill>
                <a:schemeClr val="tx1"/>
              </a:solidFill>
              <a:effectLst/>
              <a:uLnTx/>
              <a:uFillTx/>
              <a:latin typeface="+mn-lt"/>
              <a:ea typeface="+mn-ea"/>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US" sz="3200" b="0" i="0" u="none" strike="noStrike" kern="1200" cap="none" spc="0" normalizeH="0" baseline="0" noProof="0" dirty="0" smtClean="0">
              <a:ln>
                <a:noFill/>
              </a:ln>
              <a:solidFill>
                <a:schemeClr val="tx1"/>
              </a:solidFill>
              <a:effectLst/>
              <a:uLnTx/>
              <a:uFillTx/>
              <a:latin typeface="+mn-lt"/>
              <a:ea typeface="+mn-ea"/>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US" sz="3200" b="0" i="0" u="none" strike="noStrike" kern="1200" cap="none" spc="0" normalizeH="0" baseline="0" noProof="0" dirty="0" smtClean="0">
              <a:ln>
                <a:noFill/>
              </a:ln>
              <a:solidFill>
                <a:schemeClr val="tx1"/>
              </a:solidFill>
              <a:effectLst/>
              <a:uLnTx/>
              <a:uFillTx/>
              <a:latin typeface="+mn-lt"/>
              <a:ea typeface="+mn-ea"/>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US" sz="3200" b="0" i="0" u="none" strike="noStrike" kern="1200" cap="none" spc="0" normalizeH="0" baseline="0" noProof="0" dirty="0" smtClean="0">
              <a:ln>
                <a:noFill/>
              </a:ln>
              <a:solidFill>
                <a:schemeClr val="tx1"/>
              </a:solidFill>
              <a:effectLst/>
              <a:uLnTx/>
              <a:uFillTx/>
              <a:latin typeface="+mn-lt"/>
              <a:ea typeface="+mn-ea"/>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lang="en-US" sz="3200" noProof="0" dirty="0" smtClean="0"/>
              <a:t>7</a:t>
            </a:r>
            <a:r>
              <a:rPr kumimoji="0" lang="en-US" sz="3200" b="0" i="0" u="none" strike="noStrike" kern="1200" cap="none" spc="0" normalizeH="0" baseline="0" noProof="0" dirty="0" smtClean="0">
                <a:ln>
                  <a:noFill/>
                </a:ln>
                <a:solidFill>
                  <a:schemeClr val="tx1"/>
                </a:solidFill>
                <a:effectLst/>
                <a:uLnTx/>
                <a:uFillTx/>
                <a:latin typeface="+mn-lt"/>
                <a:ea typeface="+mn-ea"/>
                <a:cs typeface="+mn-cs"/>
              </a:rPr>
              <a:t>: </a:t>
            </a:r>
          </a:p>
        </p:txBody>
      </p:sp>
      <p:pic>
        <p:nvPicPr>
          <p:cNvPr id="5" name="Picture 4" descr="6.PNG"/>
          <p:cNvPicPr/>
          <p:nvPr/>
        </p:nvPicPr>
        <p:blipFill>
          <a:blip r:embed="rId2" cstate="print"/>
          <a:stretch>
            <a:fillRect/>
          </a:stretch>
        </p:blipFill>
        <p:spPr>
          <a:xfrm>
            <a:off x="1447800" y="609600"/>
            <a:ext cx="3003324" cy="2429933"/>
          </a:xfrm>
          <a:prstGeom prst="rect">
            <a:avLst/>
          </a:prstGeom>
        </p:spPr>
      </p:pic>
      <p:pic>
        <p:nvPicPr>
          <p:cNvPr id="9" name="Picture 8" descr="7.PNG"/>
          <p:cNvPicPr/>
          <p:nvPr/>
        </p:nvPicPr>
        <p:blipFill>
          <a:blip r:embed="rId3" cstate="print"/>
          <a:stretch>
            <a:fillRect/>
          </a:stretch>
        </p:blipFill>
        <p:spPr>
          <a:xfrm>
            <a:off x="1447800" y="3657600"/>
            <a:ext cx="3018367" cy="2421466"/>
          </a:xfrm>
          <a:prstGeom prst="rect">
            <a:avLst/>
          </a:prstGeom>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p:cNvSpPr>
          <p:nvPr/>
        </p:nvSpPr>
        <p:spPr>
          <a:xfrm>
            <a:off x="609600" y="381000"/>
            <a:ext cx="8229600" cy="5897563"/>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lang="en-US" sz="3200" noProof="0" dirty="0" smtClean="0"/>
              <a:t>8</a:t>
            </a:r>
            <a:r>
              <a:rPr kumimoji="0" lang="en-US" sz="3200" b="0" i="0" u="none" strike="noStrike" kern="1200" cap="none" spc="0" normalizeH="0" baseline="0" noProof="0" dirty="0" smtClean="0">
                <a:ln>
                  <a:noFill/>
                </a:ln>
                <a:solidFill>
                  <a:schemeClr val="tx1"/>
                </a:solidFill>
                <a:effectLst/>
                <a:uLnTx/>
                <a:uFillTx/>
                <a:latin typeface="+mn-lt"/>
                <a:ea typeface="+mn-ea"/>
                <a:cs typeface="+mn-cs"/>
              </a:rPr>
              <a:t>: </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US" sz="3200" b="0" i="0" u="none" strike="noStrike" kern="1200" cap="none" spc="0" normalizeH="0" baseline="0" noProof="0" dirty="0" smtClean="0">
              <a:ln>
                <a:noFill/>
              </a:ln>
              <a:solidFill>
                <a:schemeClr val="tx1"/>
              </a:solidFill>
              <a:effectLst/>
              <a:uLnTx/>
              <a:uFillTx/>
              <a:latin typeface="+mn-lt"/>
              <a:ea typeface="+mn-ea"/>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US" sz="3200" b="0" i="0" u="none" strike="noStrike" kern="1200" cap="none" spc="0" normalizeH="0" baseline="0" noProof="0" dirty="0" smtClean="0">
              <a:ln>
                <a:noFill/>
              </a:ln>
              <a:solidFill>
                <a:schemeClr val="tx1"/>
              </a:solidFill>
              <a:effectLst/>
              <a:uLnTx/>
              <a:uFillTx/>
              <a:latin typeface="+mn-lt"/>
              <a:ea typeface="+mn-ea"/>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US" sz="3200" b="0" i="0" u="none" strike="noStrike" kern="1200" cap="none" spc="0" normalizeH="0" baseline="0" noProof="0" dirty="0" smtClean="0">
              <a:ln>
                <a:noFill/>
              </a:ln>
              <a:solidFill>
                <a:schemeClr val="tx1"/>
              </a:solidFill>
              <a:effectLst/>
              <a:uLnTx/>
              <a:uFillTx/>
              <a:latin typeface="+mn-lt"/>
              <a:ea typeface="+mn-ea"/>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US" sz="3200" b="0" i="0" u="none" strike="noStrike" kern="1200" cap="none" spc="0" normalizeH="0" baseline="0" noProof="0" dirty="0" smtClean="0">
              <a:ln>
                <a:noFill/>
              </a:ln>
              <a:solidFill>
                <a:schemeClr val="tx1"/>
              </a:solidFill>
              <a:effectLst/>
              <a:uLnTx/>
              <a:uFillTx/>
              <a:latin typeface="+mn-lt"/>
              <a:ea typeface="+mn-ea"/>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lang="en-US" sz="3200" dirty="0" smtClean="0"/>
              <a:t>9</a:t>
            </a:r>
            <a:r>
              <a:rPr kumimoji="0" lang="en-US" sz="3200" b="0" i="0" u="none" strike="noStrike" kern="1200" cap="none" spc="0" normalizeH="0" baseline="0" noProof="0" dirty="0" smtClean="0">
                <a:ln>
                  <a:noFill/>
                </a:ln>
                <a:solidFill>
                  <a:schemeClr val="tx1"/>
                </a:solidFill>
                <a:effectLst/>
                <a:uLnTx/>
                <a:uFillTx/>
                <a:latin typeface="+mn-lt"/>
                <a:ea typeface="+mn-ea"/>
                <a:cs typeface="+mn-cs"/>
              </a:rPr>
              <a:t>: </a:t>
            </a:r>
          </a:p>
        </p:txBody>
      </p:sp>
      <p:pic>
        <p:nvPicPr>
          <p:cNvPr id="5" name="Picture 4" descr="8.PNG"/>
          <p:cNvPicPr/>
          <p:nvPr/>
        </p:nvPicPr>
        <p:blipFill>
          <a:blip r:embed="rId2" cstate="print"/>
          <a:stretch>
            <a:fillRect/>
          </a:stretch>
        </p:blipFill>
        <p:spPr>
          <a:xfrm>
            <a:off x="1371600" y="762000"/>
            <a:ext cx="3045569" cy="2446867"/>
          </a:xfrm>
          <a:prstGeom prst="rect">
            <a:avLst/>
          </a:prstGeom>
        </p:spPr>
      </p:pic>
      <p:pic>
        <p:nvPicPr>
          <p:cNvPr id="6" name="Picture 5" descr="9.PNG"/>
          <p:cNvPicPr/>
          <p:nvPr/>
        </p:nvPicPr>
        <p:blipFill>
          <a:blip r:embed="rId3" cstate="print"/>
          <a:stretch>
            <a:fillRect/>
          </a:stretch>
        </p:blipFill>
        <p:spPr>
          <a:xfrm>
            <a:off x="1524000" y="3733800"/>
            <a:ext cx="3020483" cy="2387989"/>
          </a:xfrm>
          <a:prstGeom prst="rect">
            <a:avLst/>
          </a:prstGeom>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latin typeface="Times New Roman" pitchFamily="18" charset="0"/>
                <a:cs typeface="Times New Roman" pitchFamily="18" charset="0"/>
              </a:rPr>
              <a:t>Features:</a:t>
            </a:r>
            <a:endParaRPr lang="en-US" dirty="0">
              <a:latin typeface="Times New Roman" pitchFamily="18" charset="0"/>
              <a:cs typeface="Times New Roman" pitchFamily="18" charset="0"/>
            </a:endParaRPr>
          </a:p>
        </p:txBody>
      </p:sp>
      <p:sp>
        <p:nvSpPr>
          <p:cNvPr id="3" name="Content Placeholder 2"/>
          <p:cNvSpPr>
            <a:spLocks noGrp="1"/>
          </p:cNvSpPr>
          <p:nvPr>
            <p:ph idx="1"/>
          </p:nvPr>
        </p:nvSpPr>
        <p:spPr/>
        <p:txBody>
          <a:bodyPr>
            <a:normAutofit/>
          </a:bodyPr>
          <a:lstStyle/>
          <a:p>
            <a:pPr algn="just"/>
            <a:r>
              <a:rPr lang="en-US" sz="2200" dirty="0" smtClean="0">
                <a:latin typeface="Times New Roman" pitchFamily="18" charset="0"/>
                <a:cs typeface="Times New Roman" pitchFamily="18" charset="0"/>
              </a:rPr>
              <a:t>Image classification is not trivial task which can be achieved using various approaches. However, recently deep learning has been successfully applied to a wide range of machine learning applications. Accordingly, in this work we proposed a subtle Convolutional Neural Networks (CNNs) which is used to train and test our handwritten digits and printed digits. Constructing CNNs plays an essential role in justifying both performance and time consumption. Thus, in our implementation, we designed an elegant CNN after carefully investigating its parameters. In general, using CNNs for handwritten digits recognition consists of a certain number of steps described below: </a:t>
            </a:r>
          </a:p>
          <a:p>
            <a:pPr algn="just"/>
            <a:endParaRPr lang="en-US" sz="22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33400"/>
            <a:ext cx="8229600" cy="5592763"/>
          </a:xfrm>
        </p:spPr>
        <p:txBody>
          <a:bodyPr>
            <a:normAutofit/>
          </a:bodyPr>
          <a:lstStyle/>
          <a:p>
            <a:pPr algn="just">
              <a:buFont typeface="Symbol" pitchFamily="18" charset="2"/>
              <a:buChar char="·"/>
            </a:pPr>
            <a:r>
              <a:rPr lang="en-US" sz="2200" dirty="0" smtClean="0">
                <a:latin typeface="Times New Roman" pitchFamily="18" charset="0"/>
                <a:cs typeface="Times New Roman" pitchFamily="18" charset="0"/>
              </a:rPr>
              <a:t>Preparing </a:t>
            </a:r>
            <a:r>
              <a:rPr lang="en-US" sz="2200" dirty="0" smtClean="0">
                <a:latin typeface="Times New Roman" pitchFamily="18" charset="0"/>
                <a:cs typeface="Times New Roman" pitchFamily="18" charset="0"/>
              </a:rPr>
              <a:t>patterns before feeding to the CNN. All images are pre-processed before passing into the network. In our experiments, CNN is designed to receive an image size of 64x64 pixels. Hence, all images have been cropped to the same size to be fed to the model. </a:t>
            </a:r>
            <a:endParaRPr lang="en-US" sz="2200" dirty="0" smtClean="0">
              <a:latin typeface="Times New Roman" pitchFamily="18" charset="0"/>
              <a:cs typeface="Times New Roman" pitchFamily="18" charset="0"/>
            </a:endParaRPr>
          </a:p>
          <a:p>
            <a:pPr algn="just">
              <a:buFont typeface="Symbol" pitchFamily="18" charset="2"/>
              <a:buChar char="·"/>
            </a:pPr>
            <a:endParaRPr lang="en-US" sz="2200" dirty="0" smtClean="0">
              <a:latin typeface="Times New Roman" pitchFamily="18" charset="0"/>
              <a:cs typeface="Times New Roman" pitchFamily="18" charset="0"/>
            </a:endParaRPr>
          </a:p>
          <a:p>
            <a:pPr algn="just">
              <a:buFont typeface="Symbol" pitchFamily="18" charset="2"/>
              <a:buChar char="·"/>
            </a:pPr>
            <a:r>
              <a:rPr lang="en-US" sz="2200" dirty="0" smtClean="0">
                <a:latin typeface="Times New Roman" pitchFamily="18" charset="0"/>
                <a:cs typeface="Times New Roman" pitchFamily="18" charset="0"/>
              </a:rPr>
              <a:t>After </a:t>
            </a:r>
            <a:r>
              <a:rPr lang="en-US" sz="2200" dirty="0" smtClean="0">
                <a:latin typeface="Times New Roman" pitchFamily="18" charset="0"/>
                <a:cs typeface="Times New Roman" pitchFamily="18" charset="0"/>
              </a:rPr>
              <a:t>preparing images, they are fed to the deep model to extract features. As demonstrated earlier a robust CNN is used in this experiment to extract robust features used in the final decision to justify the class to which they belong to</a:t>
            </a:r>
            <a:r>
              <a:rPr lang="en-US" sz="2200" dirty="0" smtClean="0">
                <a:latin typeface="Times New Roman" pitchFamily="18" charset="0"/>
                <a:cs typeface="Times New Roman" pitchFamily="18" charset="0"/>
              </a:rPr>
              <a:t>.</a:t>
            </a:r>
          </a:p>
          <a:p>
            <a:pPr algn="just">
              <a:buFont typeface="Symbol" pitchFamily="18" charset="2"/>
              <a:buChar char="·"/>
            </a:pPr>
            <a:endParaRPr lang="en-US" sz="2200" dirty="0" smtClean="0">
              <a:latin typeface="Times New Roman" pitchFamily="18" charset="0"/>
              <a:cs typeface="Times New Roman" pitchFamily="18" charset="0"/>
            </a:endParaRPr>
          </a:p>
          <a:p>
            <a:pPr algn="just">
              <a:buNone/>
            </a:pPr>
            <a:r>
              <a:rPr lang="en-US" sz="2200" dirty="0" smtClean="0">
                <a:latin typeface="Times New Roman" pitchFamily="18" charset="0"/>
                <a:cs typeface="Times New Roman" pitchFamily="18" charset="0"/>
              </a:rPr>
              <a:t> </a:t>
            </a:r>
            <a:r>
              <a:rPr lang="en-US" sz="2200" dirty="0" smtClean="0">
                <a:latin typeface="Times New Roman" pitchFamily="18" charset="0"/>
                <a:cs typeface="Times New Roman" pitchFamily="18" charset="0"/>
                <a:sym typeface="Symbol"/>
              </a:rPr>
              <a:t></a:t>
            </a:r>
            <a:r>
              <a:rPr lang="en-US" sz="2200" dirty="0" smtClean="0">
                <a:latin typeface="Times New Roman" pitchFamily="18" charset="0"/>
                <a:cs typeface="Times New Roman" pitchFamily="18" charset="0"/>
              </a:rPr>
              <a:t> Finally, the last layer named </a:t>
            </a:r>
            <a:r>
              <a:rPr lang="en-US" sz="2200" dirty="0" err="1" smtClean="0">
                <a:latin typeface="Times New Roman" pitchFamily="18" charset="0"/>
                <a:cs typeface="Times New Roman" pitchFamily="18" charset="0"/>
              </a:rPr>
              <a:t>softmax</a:t>
            </a:r>
            <a:r>
              <a:rPr lang="en-US" sz="2200" dirty="0" smtClean="0">
                <a:latin typeface="Times New Roman" pitchFamily="18" charset="0"/>
                <a:cs typeface="Times New Roman" pitchFamily="18" charset="0"/>
              </a:rPr>
              <a:t> layer is used at the top of CNN to minimize the error. In this work, we carefully explored the architecture of CNN consisting of five layers.</a:t>
            </a:r>
          </a:p>
          <a:p>
            <a:pPr algn="just"/>
            <a:endParaRPr lang="en-US" sz="22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latin typeface="Times New Roman" pitchFamily="18" charset="0"/>
                <a:cs typeface="Times New Roman" pitchFamily="18" charset="0"/>
              </a:rPr>
              <a:t>Requirements:</a:t>
            </a:r>
            <a:endParaRPr lang="en-US" dirty="0">
              <a:latin typeface="Times New Roman" pitchFamily="18" charset="0"/>
              <a:cs typeface="Times New Roman" pitchFamily="18" charset="0"/>
            </a:endParaRPr>
          </a:p>
        </p:txBody>
      </p:sp>
      <p:sp>
        <p:nvSpPr>
          <p:cNvPr id="3" name="Content Placeholder 2"/>
          <p:cNvSpPr>
            <a:spLocks noGrp="1"/>
          </p:cNvSpPr>
          <p:nvPr>
            <p:ph idx="1"/>
          </p:nvPr>
        </p:nvSpPr>
        <p:spPr/>
        <p:txBody>
          <a:bodyPr>
            <a:normAutofit fontScale="70000" lnSpcReduction="20000"/>
          </a:bodyPr>
          <a:lstStyle/>
          <a:p>
            <a:pPr lvl="0" algn="just"/>
            <a:r>
              <a:rPr lang="en-US" dirty="0" smtClean="0">
                <a:latin typeface="Times New Roman" pitchFamily="18" charset="0"/>
                <a:cs typeface="Times New Roman" pitchFamily="18" charset="0"/>
              </a:rPr>
              <a:t>Testing </a:t>
            </a:r>
            <a:r>
              <a:rPr lang="en-US" dirty="0" smtClean="0">
                <a:latin typeface="Times New Roman" pitchFamily="18" charset="0"/>
                <a:cs typeface="Times New Roman" pitchFamily="18" charset="0"/>
              </a:rPr>
              <a:t>and Training Data.</a:t>
            </a:r>
          </a:p>
          <a:p>
            <a:pPr lvl="0" algn="just"/>
            <a:r>
              <a:rPr lang="en-US" dirty="0" smtClean="0">
                <a:latin typeface="Times New Roman" pitchFamily="18" charset="0"/>
                <a:cs typeface="Times New Roman" pitchFamily="18" charset="0"/>
              </a:rPr>
              <a:t>Collected nearly 10,000 sample images for each class </a:t>
            </a:r>
            <a:r>
              <a:rPr lang="en-US" dirty="0" err="1" smtClean="0">
                <a:latin typeface="Times New Roman" pitchFamily="18" charset="0"/>
                <a:cs typeface="Times New Roman" pitchFamily="18" charset="0"/>
              </a:rPr>
              <a:t>i.e</a:t>
            </a:r>
            <a:r>
              <a:rPr lang="en-US" dirty="0" smtClean="0">
                <a:latin typeface="Times New Roman" pitchFamily="18" charset="0"/>
                <a:cs typeface="Times New Roman" pitchFamily="18" charset="0"/>
              </a:rPr>
              <a:t> (0 to 9) , for Testing and Training Data for printed digits.</a:t>
            </a:r>
          </a:p>
          <a:p>
            <a:pPr lvl="0" algn="just"/>
            <a:r>
              <a:rPr lang="en-US" dirty="0" smtClean="0">
                <a:latin typeface="Times New Roman" pitchFamily="18" charset="0"/>
                <a:cs typeface="Times New Roman" pitchFamily="18" charset="0"/>
              </a:rPr>
              <a:t>Collected nearly 20,000 sample images for each class </a:t>
            </a:r>
            <a:r>
              <a:rPr lang="en-US" dirty="0" err="1" smtClean="0">
                <a:latin typeface="Times New Roman" pitchFamily="18" charset="0"/>
                <a:cs typeface="Times New Roman" pitchFamily="18" charset="0"/>
              </a:rPr>
              <a:t>i.e</a:t>
            </a:r>
            <a:r>
              <a:rPr lang="en-US" dirty="0" smtClean="0">
                <a:latin typeface="Times New Roman" pitchFamily="18" charset="0"/>
                <a:cs typeface="Times New Roman" pitchFamily="18" charset="0"/>
              </a:rPr>
              <a:t> (0 to 9) , for Testing and Training Data for hand written digits.</a:t>
            </a:r>
          </a:p>
          <a:p>
            <a:pPr lvl="0" algn="just"/>
            <a:r>
              <a:rPr lang="en-US" dirty="0" smtClean="0">
                <a:latin typeface="Times New Roman" pitchFamily="18" charset="0"/>
                <a:cs typeface="Times New Roman" pitchFamily="18" charset="0"/>
              </a:rPr>
              <a:t> Split the Data into Testing , Training and Validation.</a:t>
            </a:r>
          </a:p>
          <a:p>
            <a:pPr lvl="0" algn="just"/>
            <a:r>
              <a:rPr lang="en-US" dirty="0" smtClean="0">
                <a:latin typeface="Times New Roman" pitchFamily="18" charset="0"/>
                <a:cs typeface="Times New Roman" pitchFamily="18" charset="0"/>
              </a:rPr>
              <a:t>Pre-process the data.</a:t>
            </a:r>
          </a:p>
          <a:p>
            <a:pPr lvl="0" algn="just"/>
            <a:r>
              <a:rPr lang="en-US" dirty="0" smtClean="0">
                <a:latin typeface="Times New Roman" pitchFamily="18" charset="0"/>
                <a:cs typeface="Times New Roman" pitchFamily="18" charset="0"/>
              </a:rPr>
              <a:t>Perform some modifications like fit, zoom, rotate on the data sets.</a:t>
            </a:r>
          </a:p>
          <a:p>
            <a:pPr lvl="0" algn="just"/>
            <a:r>
              <a:rPr lang="en-US" dirty="0" smtClean="0">
                <a:latin typeface="Times New Roman" pitchFamily="18" charset="0"/>
                <a:cs typeface="Times New Roman" pitchFamily="18" charset="0"/>
              </a:rPr>
              <a:t>Train the Data</a:t>
            </a:r>
          </a:p>
          <a:p>
            <a:pPr lvl="0" algn="just"/>
            <a:r>
              <a:rPr lang="en-US" dirty="0" smtClean="0">
                <a:latin typeface="Times New Roman" pitchFamily="18" charset="0"/>
                <a:cs typeface="Times New Roman" pitchFamily="18" charset="0"/>
              </a:rPr>
              <a:t>Test the model with an example</a:t>
            </a:r>
          </a:p>
          <a:p>
            <a:pPr lvl="0" algn="just"/>
            <a:r>
              <a:rPr lang="en-US" dirty="0" smtClean="0">
                <a:latin typeface="Times New Roman" pitchFamily="18" charset="0"/>
                <a:cs typeface="Times New Roman" pitchFamily="18" charset="0"/>
              </a:rPr>
              <a:t>Print the Graphs</a:t>
            </a:r>
          </a:p>
          <a:p>
            <a:pPr lvl="0" algn="just"/>
            <a:r>
              <a:rPr lang="en-US" dirty="0" smtClean="0">
                <a:latin typeface="Times New Roman" pitchFamily="18" charset="0"/>
                <a:cs typeface="Times New Roman" pitchFamily="18" charset="0"/>
              </a:rPr>
              <a:t>Results</a:t>
            </a:r>
          </a:p>
          <a:p>
            <a:pPr algn="just">
              <a:buNone/>
            </a:pPr>
            <a:endParaRPr lang="en-US" dirty="0" smtClean="0">
              <a:latin typeface="Times New Roman" pitchFamily="18" charset="0"/>
              <a:cs typeface="Times New Roman" pitchFamily="18" charset="0"/>
            </a:endParaRPr>
          </a:p>
          <a:p>
            <a:pPr algn="just">
              <a:buNone/>
            </a:pPr>
            <a:endParaRPr lang="en-US"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latin typeface="Times New Roman" pitchFamily="18" charset="0"/>
                <a:cs typeface="Times New Roman" pitchFamily="18" charset="0"/>
              </a:rPr>
              <a:t>Flowchart:</a:t>
            </a:r>
            <a:endParaRPr lang="en-US" dirty="0">
              <a:latin typeface="Times New Roman" pitchFamily="18" charset="0"/>
              <a:cs typeface="Times New Roman" pitchFamily="18" charset="0"/>
            </a:endParaRPr>
          </a:p>
        </p:txBody>
      </p:sp>
      <p:pic>
        <p:nvPicPr>
          <p:cNvPr id="4" name="Content Placeholder 3" descr="IDEflow.jpeg"/>
          <p:cNvPicPr>
            <a:picLocks noGrp="1"/>
          </p:cNvPicPr>
          <p:nvPr>
            <p:ph idx="1"/>
          </p:nvPr>
        </p:nvPicPr>
        <p:blipFill>
          <a:blip r:embed="rId2" cstate="print"/>
          <a:stretch>
            <a:fillRect/>
          </a:stretch>
        </p:blipFill>
        <p:spPr>
          <a:xfrm>
            <a:off x="800100" y="2209800"/>
            <a:ext cx="7543800" cy="3543300"/>
          </a:xfrm>
          <a:prstGeom prst="rect">
            <a:avLst/>
          </a:prstGeom>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latin typeface="Times New Roman" pitchFamily="18" charset="0"/>
                <a:cs typeface="Times New Roman" pitchFamily="18" charset="0"/>
              </a:rPr>
              <a:t>Packages used:</a:t>
            </a:r>
            <a:endParaRPr lang="en-US" dirty="0">
              <a:latin typeface="Times New Roman" pitchFamily="18" charset="0"/>
              <a:cs typeface="Times New Roman" pitchFamily="18" charset="0"/>
            </a:endParaRPr>
          </a:p>
        </p:txBody>
      </p:sp>
      <p:sp>
        <p:nvSpPr>
          <p:cNvPr id="3" name="Content Placeholder 2"/>
          <p:cNvSpPr>
            <a:spLocks noGrp="1"/>
          </p:cNvSpPr>
          <p:nvPr>
            <p:ph idx="1"/>
          </p:nvPr>
        </p:nvSpPr>
        <p:spPr/>
        <p:txBody>
          <a:bodyPr>
            <a:normAutofit fontScale="55000" lnSpcReduction="20000"/>
          </a:bodyPr>
          <a:lstStyle/>
          <a:p>
            <a:pPr algn="just"/>
            <a:r>
              <a:rPr lang="en-US" b="1" dirty="0" smtClean="0">
                <a:latin typeface="Times New Roman" pitchFamily="18" charset="0"/>
                <a:cs typeface="Times New Roman" pitchFamily="18" charset="0"/>
              </a:rPr>
              <a:t>1)</a:t>
            </a:r>
            <a:r>
              <a:rPr lang="en-US" b="1" dirty="0" err="1" smtClean="0">
                <a:latin typeface="Times New Roman" pitchFamily="18" charset="0"/>
                <a:cs typeface="Times New Roman" pitchFamily="18" charset="0"/>
              </a:rPr>
              <a:t>Keras</a:t>
            </a:r>
            <a:r>
              <a:rPr lang="en-US" dirty="0" smtClean="0">
                <a:latin typeface="Times New Roman" pitchFamily="18" charset="0"/>
                <a:cs typeface="Times New Roman" pitchFamily="18" charset="0"/>
              </a:rPr>
              <a:t> :</a:t>
            </a:r>
          </a:p>
          <a:p>
            <a:pPr algn="just">
              <a:buNone/>
            </a:pP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Keras</a:t>
            </a:r>
            <a:r>
              <a:rPr lang="en-US" dirty="0" smtClean="0">
                <a:latin typeface="Times New Roman" pitchFamily="18" charset="0"/>
                <a:cs typeface="Times New Roman" pitchFamily="18" charset="0"/>
              </a:rPr>
              <a:t> is a powerful and easy-to-use free open source Python library for developing and evaluating deep learning models. It wraps the efficient numerical computation libraries </a:t>
            </a:r>
            <a:r>
              <a:rPr lang="en-US" dirty="0" err="1" smtClean="0">
                <a:latin typeface="Times New Roman" pitchFamily="18" charset="0"/>
                <a:cs typeface="Times New Roman" pitchFamily="18" charset="0"/>
              </a:rPr>
              <a:t>Theano</a:t>
            </a:r>
            <a:r>
              <a:rPr lang="en-US" dirty="0" smtClean="0">
                <a:latin typeface="Times New Roman" pitchFamily="18" charset="0"/>
                <a:cs typeface="Times New Roman" pitchFamily="18" charset="0"/>
              </a:rPr>
              <a:t> and </a:t>
            </a:r>
            <a:r>
              <a:rPr lang="en-US" dirty="0" err="1" smtClean="0">
                <a:latin typeface="Times New Roman" pitchFamily="18" charset="0"/>
                <a:cs typeface="Times New Roman" pitchFamily="18" charset="0"/>
              </a:rPr>
              <a:t>TensorFlow</a:t>
            </a:r>
            <a:r>
              <a:rPr lang="en-US" dirty="0" smtClean="0">
                <a:latin typeface="Times New Roman" pitchFamily="18" charset="0"/>
                <a:cs typeface="Times New Roman" pitchFamily="18" charset="0"/>
              </a:rPr>
              <a:t> and allows you to define and train neural network models in just a few lines of code.</a:t>
            </a:r>
          </a:p>
          <a:p>
            <a:pPr algn="just"/>
            <a:r>
              <a:rPr lang="en-US" b="1" dirty="0" smtClean="0">
                <a:latin typeface="Times New Roman" pitchFamily="18" charset="0"/>
                <a:cs typeface="Times New Roman" pitchFamily="18" charset="0"/>
              </a:rPr>
              <a:t>2)</a:t>
            </a:r>
            <a:r>
              <a:rPr lang="en-US" b="1" dirty="0" err="1" smtClean="0">
                <a:latin typeface="Times New Roman" pitchFamily="18" charset="0"/>
                <a:cs typeface="Times New Roman" pitchFamily="18" charset="0"/>
              </a:rPr>
              <a:t>Numpy</a:t>
            </a:r>
            <a:r>
              <a:rPr lang="en-US" dirty="0" smtClean="0">
                <a:latin typeface="Times New Roman" pitchFamily="18" charset="0"/>
                <a:cs typeface="Times New Roman" pitchFamily="18" charset="0"/>
              </a:rPr>
              <a:t> : </a:t>
            </a:r>
          </a:p>
          <a:p>
            <a:pPr algn="just">
              <a:buNone/>
            </a:pP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NumPy</a:t>
            </a:r>
            <a:r>
              <a:rPr lang="en-US" dirty="0" smtClean="0">
                <a:latin typeface="Times New Roman" pitchFamily="18" charset="0"/>
                <a:cs typeface="Times New Roman" pitchFamily="18" charset="0"/>
              </a:rPr>
              <a:t> </a:t>
            </a:r>
            <a:r>
              <a:rPr lang="en-US" dirty="0" smtClean="0">
                <a:latin typeface="Times New Roman" pitchFamily="18" charset="0"/>
                <a:cs typeface="Times New Roman" pitchFamily="18" charset="0"/>
              </a:rPr>
              <a:t>is a Python library used for working with </a:t>
            </a:r>
            <a:r>
              <a:rPr lang="en-US" dirty="0" err="1" smtClean="0">
                <a:latin typeface="Times New Roman" pitchFamily="18" charset="0"/>
                <a:cs typeface="Times New Roman" pitchFamily="18" charset="0"/>
              </a:rPr>
              <a:t>arrays.It</a:t>
            </a:r>
            <a:r>
              <a:rPr lang="en-US" dirty="0" smtClean="0">
                <a:latin typeface="Times New Roman" pitchFamily="18" charset="0"/>
                <a:cs typeface="Times New Roman" pitchFamily="18" charset="0"/>
              </a:rPr>
              <a:t> also has functions for working in domain of linear algebra, </a:t>
            </a:r>
            <a:r>
              <a:rPr lang="en-US" dirty="0" err="1" smtClean="0">
                <a:latin typeface="Times New Roman" pitchFamily="18" charset="0"/>
                <a:cs typeface="Times New Roman" pitchFamily="18" charset="0"/>
              </a:rPr>
              <a:t>fourier</a:t>
            </a:r>
            <a:r>
              <a:rPr lang="en-US" dirty="0" smtClean="0">
                <a:latin typeface="Times New Roman" pitchFamily="18" charset="0"/>
                <a:cs typeface="Times New Roman" pitchFamily="18" charset="0"/>
              </a:rPr>
              <a:t> transform, and </a:t>
            </a:r>
            <a:r>
              <a:rPr lang="en-US" dirty="0" err="1" smtClean="0">
                <a:latin typeface="Times New Roman" pitchFamily="18" charset="0"/>
                <a:cs typeface="Times New Roman" pitchFamily="18" charset="0"/>
              </a:rPr>
              <a:t>matrices.NumPy</a:t>
            </a:r>
            <a:r>
              <a:rPr lang="en-US" dirty="0" smtClean="0">
                <a:latin typeface="Times New Roman" pitchFamily="18" charset="0"/>
                <a:cs typeface="Times New Roman" pitchFamily="18" charset="0"/>
              </a:rPr>
              <a:t> was created in 2005 by Travis Oliphant. It is an open source project and you can use it </a:t>
            </a:r>
            <a:r>
              <a:rPr lang="en-US" dirty="0" err="1" smtClean="0">
                <a:latin typeface="Times New Roman" pitchFamily="18" charset="0"/>
                <a:cs typeface="Times New Roman" pitchFamily="18" charset="0"/>
              </a:rPr>
              <a:t>freely.NumPy</a:t>
            </a:r>
            <a:r>
              <a:rPr lang="en-US" dirty="0" smtClean="0">
                <a:latin typeface="Times New Roman" pitchFamily="18" charset="0"/>
                <a:cs typeface="Times New Roman" pitchFamily="18" charset="0"/>
              </a:rPr>
              <a:t> stands for Numerical Python.</a:t>
            </a:r>
          </a:p>
          <a:p>
            <a:pPr algn="just"/>
            <a:r>
              <a:rPr lang="en-US" b="1" dirty="0" smtClean="0">
                <a:latin typeface="Times New Roman" pitchFamily="18" charset="0"/>
                <a:cs typeface="Times New Roman" pitchFamily="18" charset="0"/>
              </a:rPr>
              <a:t>3)Tensor Flow</a:t>
            </a:r>
            <a:r>
              <a:rPr lang="en-US" dirty="0" smtClean="0">
                <a:latin typeface="Times New Roman" pitchFamily="18" charset="0"/>
                <a:cs typeface="Times New Roman" pitchFamily="18" charset="0"/>
              </a:rPr>
              <a:t>:</a:t>
            </a:r>
          </a:p>
          <a:p>
            <a:pPr algn="just">
              <a:buNone/>
            </a:pPr>
            <a:r>
              <a:rPr lang="en-US" dirty="0" smtClean="0">
                <a:latin typeface="Times New Roman" pitchFamily="18" charset="0"/>
                <a:cs typeface="Times New Roman" pitchFamily="18" charset="0"/>
              </a:rPr>
              <a:t> </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TensorFlow</a:t>
            </a:r>
            <a:r>
              <a:rPr lang="en-US" dirty="0" smtClean="0">
                <a:latin typeface="Times New Roman" pitchFamily="18" charset="0"/>
                <a:cs typeface="Times New Roman" pitchFamily="18" charset="0"/>
              </a:rPr>
              <a:t> is an open source software library for numerical computation using data flow graphs. The graph nodes represent mathematical operations, while the graph edges represent the multidimensional data arrays (tensors) that flow between them. This flexible architecture enables you to deploy computation to one or more CPUs or GPUs in a desktop, server, or mobile device without rewriting code. </a:t>
            </a:r>
            <a:r>
              <a:rPr lang="en-US" dirty="0" err="1" smtClean="0">
                <a:latin typeface="Times New Roman" pitchFamily="18" charset="0"/>
                <a:cs typeface="Times New Roman" pitchFamily="18" charset="0"/>
              </a:rPr>
              <a:t>TensorFlow</a:t>
            </a:r>
            <a:r>
              <a:rPr lang="en-US" dirty="0" smtClean="0">
                <a:latin typeface="Times New Roman" pitchFamily="18" charset="0"/>
                <a:cs typeface="Times New Roman" pitchFamily="18" charset="0"/>
              </a:rPr>
              <a:t> provides stable Python and C APIs as well as non-guaranteed backward compatible API’s for C++, Go, Java, JavaScript, and Swift.</a:t>
            </a:r>
          </a:p>
          <a:p>
            <a:pPr algn="just"/>
            <a:endParaRPr lang="en-US"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33400"/>
            <a:ext cx="8229600" cy="5592763"/>
          </a:xfrm>
        </p:spPr>
        <p:txBody>
          <a:bodyPr>
            <a:normAutofit fontScale="40000" lnSpcReduction="20000"/>
          </a:bodyPr>
          <a:lstStyle/>
          <a:p>
            <a:pPr algn="just" fontAlgn="base"/>
            <a:r>
              <a:rPr lang="en-US" b="1" dirty="0" smtClean="0">
                <a:latin typeface="Times New Roman" pitchFamily="18" charset="0"/>
                <a:cs typeface="Times New Roman" pitchFamily="18" charset="0"/>
              </a:rPr>
              <a:t>4)Open CV</a:t>
            </a:r>
            <a:r>
              <a:rPr lang="en-US" dirty="0" smtClean="0">
                <a:latin typeface="Times New Roman" pitchFamily="18" charset="0"/>
                <a:cs typeface="Times New Roman" pitchFamily="18" charset="0"/>
              </a:rPr>
              <a:t>:</a:t>
            </a:r>
          </a:p>
          <a:p>
            <a:pPr algn="just" fontAlgn="base"/>
            <a:r>
              <a:rPr lang="en-US" b="1" dirty="0" err="1" smtClean="0">
                <a:latin typeface="Times New Roman" pitchFamily="18" charset="0"/>
                <a:cs typeface="Times New Roman" pitchFamily="18" charset="0"/>
              </a:rPr>
              <a:t>OpenCV</a:t>
            </a:r>
            <a:r>
              <a:rPr lang="en-US" dirty="0" smtClean="0">
                <a:latin typeface="Times New Roman" pitchFamily="18" charset="0"/>
                <a:cs typeface="Times New Roman" pitchFamily="18" charset="0"/>
              </a:rPr>
              <a:t> is a huge open-source library for computer vision, machine learning, and image processing. </a:t>
            </a:r>
            <a:r>
              <a:rPr lang="en-US" dirty="0" err="1" smtClean="0">
                <a:latin typeface="Times New Roman" pitchFamily="18" charset="0"/>
                <a:cs typeface="Times New Roman" pitchFamily="18" charset="0"/>
              </a:rPr>
              <a:t>OpenCV</a:t>
            </a:r>
            <a:r>
              <a:rPr lang="en-US" dirty="0" smtClean="0">
                <a:latin typeface="Times New Roman" pitchFamily="18" charset="0"/>
                <a:cs typeface="Times New Roman" pitchFamily="18" charset="0"/>
              </a:rPr>
              <a:t> supports a wide variety of programming languages like Python, C++, Java, etc. It can process images and videos to identify objects, faces, or even the handwriting of a human. When it is integrated with various libraries, such as </a:t>
            </a:r>
            <a:r>
              <a:rPr lang="en-US" dirty="0" err="1" smtClean="0">
                <a:latin typeface="Times New Roman" pitchFamily="18" charset="0"/>
                <a:cs typeface="Times New Roman" pitchFamily="18" charset="0"/>
              </a:rPr>
              <a:t>Numpy</a:t>
            </a:r>
            <a:r>
              <a:rPr lang="en-US" dirty="0" smtClean="0">
                <a:latin typeface="Times New Roman" pitchFamily="18" charset="0"/>
                <a:cs typeface="Times New Roman" pitchFamily="18" charset="0"/>
              </a:rPr>
              <a:t> which is a highly optimized library for numerical operations, then the number of weapons increases in your Arsenal </a:t>
            </a:r>
            <a:r>
              <a:rPr lang="en-US" dirty="0" err="1" smtClean="0">
                <a:latin typeface="Times New Roman" pitchFamily="18" charset="0"/>
                <a:cs typeface="Times New Roman" pitchFamily="18" charset="0"/>
              </a:rPr>
              <a:t>i.e</a:t>
            </a:r>
            <a:r>
              <a:rPr lang="en-US" dirty="0" smtClean="0">
                <a:latin typeface="Times New Roman" pitchFamily="18" charset="0"/>
                <a:cs typeface="Times New Roman" pitchFamily="18" charset="0"/>
              </a:rPr>
              <a:t> whatever operations one can do in </a:t>
            </a:r>
            <a:r>
              <a:rPr lang="en-US" dirty="0" err="1" smtClean="0">
                <a:latin typeface="Times New Roman" pitchFamily="18" charset="0"/>
                <a:cs typeface="Times New Roman" pitchFamily="18" charset="0"/>
              </a:rPr>
              <a:t>Numpy</a:t>
            </a:r>
            <a:r>
              <a:rPr lang="en-US" dirty="0" smtClean="0">
                <a:latin typeface="Times New Roman" pitchFamily="18" charset="0"/>
                <a:cs typeface="Times New Roman" pitchFamily="18" charset="0"/>
              </a:rPr>
              <a:t> can be combined with </a:t>
            </a:r>
            <a:r>
              <a:rPr lang="en-US" dirty="0" err="1" smtClean="0">
                <a:latin typeface="Times New Roman" pitchFamily="18" charset="0"/>
                <a:cs typeface="Times New Roman" pitchFamily="18" charset="0"/>
              </a:rPr>
              <a:t>OpenCV</a:t>
            </a:r>
            <a:r>
              <a:rPr lang="en-US" dirty="0" smtClean="0">
                <a:latin typeface="Times New Roman" pitchFamily="18" charset="0"/>
                <a:cs typeface="Times New Roman" pitchFamily="18" charset="0"/>
              </a:rPr>
              <a:t>.</a:t>
            </a:r>
          </a:p>
          <a:p>
            <a:pPr algn="just" fontAlgn="base">
              <a:buNone/>
            </a:pPr>
            <a:r>
              <a:rPr lang="en-US" dirty="0" smtClean="0">
                <a:latin typeface="Times New Roman" pitchFamily="18" charset="0"/>
                <a:cs typeface="Times New Roman" pitchFamily="18" charset="0"/>
              </a:rPr>
              <a:t>	This </a:t>
            </a:r>
            <a:r>
              <a:rPr lang="en-US" dirty="0" err="1" smtClean="0">
                <a:latin typeface="Times New Roman" pitchFamily="18" charset="0"/>
                <a:cs typeface="Times New Roman" pitchFamily="18" charset="0"/>
              </a:rPr>
              <a:t>OpenCV</a:t>
            </a:r>
            <a:r>
              <a:rPr lang="en-US" dirty="0" smtClean="0">
                <a:latin typeface="Times New Roman" pitchFamily="18" charset="0"/>
                <a:cs typeface="Times New Roman" pitchFamily="18" charset="0"/>
              </a:rPr>
              <a:t> tutorial will help you learn the Image-processing from Basics to Advance, like operations on Images, Videos using a huge set of </a:t>
            </a:r>
            <a:r>
              <a:rPr lang="en-US" dirty="0" err="1" smtClean="0">
                <a:latin typeface="Times New Roman" pitchFamily="18" charset="0"/>
                <a:cs typeface="Times New Roman" pitchFamily="18" charset="0"/>
              </a:rPr>
              <a:t>Opencv</a:t>
            </a:r>
            <a:r>
              <a:rPr lang="en-US" dirty="0" smtClean="0">
                <a:latin typeface="Times New Roman" pitchFamily="18" charset="0"/>
                <a:cs typeface="Times New Roman" pitchFamily="18" charset="0"/>
              </a:rPr>
              <a:t>-programs and projects.</a:t>
            </a:r>
          </a:p>
          <a:p>
            <a:pPr algn="just">
              <a:buNone/>
            </a:pPr>
            <a:r>
              <a:rPr lang="en-US" dirty="0" smtClean="0">
                <a:latin typeface="Times New Roman" pitchFamily="18" charset="0"/>
                <a:cs typeface="Times New Roman" pitchFamily="18" charset="0"/>
              </a:rPr>
              <a:t> </a:t>
            </a:r>
          </a:p>
          <a:p>
            <a:pPr algn="just"/>
            <a:r>
              <a:rPr lang="en-US" b="1" dirty="0" smtClean="0">
                <a:latin typeface="Times New Roman" pitchFamily="18" charset="0"/>
                <a:cs typeface="Times New Roman" pitchFamily="18" charset="0"/>
              </a:rPr>
              <a:t>5)</a:t>
            </a:r>
            <a:r>
              <a:rPr lang="en-US" b="1" dirty="0" err="1" smtClean="0">
                <a:latin typeface="Times New Roman" pitchFamily="18" charset="0"/>
                <a:cs typeface="Times New Roman" pitchFamily="18" charset="0"/>
              </a:rPr>
              <a:t>Sklearn</a:t>
            </a:r>
            <a:r>
              <a:rPr lang="en-US" b="1" dirty="0" smtClean="0">
                <a:latin typeface="Times New Roman" pitchFamily="18" charset="0"/>
                <a:cs typeface="Times New Roman" pitchFamily="18" charset="0"/>
              </a:rPr>
              <a:t> : </a:t>
            </a:r>
          </a:p>
          <a:p>
            <a:pPr algn="just">
              <a:buNone/>
            </a:pPr>
            <a:r>
              <a:rPr lang="en-US" dirty="0" smtClean="0">
                <a:latin typeface="Times New Roman" pitchFamily="18" charset="0"/>
                <a:cs typeface="Times New Roman" pitchFamily="18" charset="0"/>
              </a:rPr>
              <a:t>	This </a:t>
            </a:r>
            <a:r>
              <a:rPr lang="en-US" dirty="0" smtClean="0">
                <a:latin typeface="Times New Roman" pitchFamily="18" charset="0"/>
                <a:cs typeface="Times New Roman" pitchFamily="18" charset="0"/>
              </a:rPr>
              <a:t>library implements multi-layer </a:t>
            </a:r>
            <a:r>
              <a:rPr lang="en-US" dirty="0" err="1" smtClean="0">
                <a:latin typeface="Times New Roman" pitchFamily="18" charset="0"/>
                <a:cs typeface="Times New Roman" pitchFamily="18" charset="0"/>
              </a:rPr>
              <a:t>perceptrons</a:t>
            </a:r>
            <a:r>
              <a:rPr lang="en-US" dirty="0" smtClean="0">
                <a:latin typeface="Times New Roman" pitchFamily="18" charset="0"/>
                <a:cs typeface="Times New Roman" pitchFamily="18" charset="0"/>
              </a:rPr>
              <a:t>, auto-encoders and recurrent neural networks with a stable future proof interface as a wrapper for the powerful existing libraries such as </a:t>
            </a:r>
            <a:r>
              <a:rPr lang="en-US" dirty="0" err="1" smtClean="0">
                <a:latin typeface="Times New Roman" pitchFamily="18" charset="0"/>
                <a:cs typeface="Times New Roman" pitchFamily="18" charset="0"/>
              </a:rPr>
              <a:t>lasagne</a:t>
            </a:r>
            <a:r>
              <a:rPr lang="en-US" dirty="0" smtClean="0">
                <a:latin typeface="Times New Roman" pitchFamily="18" charset="0"/>
                <a:cs typeface="Times New Roman" pitchFamily="18" charset="0"/>
              </a:rPr>
              <a:t> currently, with plans for blocks which is compatible with </a:t>
            </a:r>
            <a:r>
              <a:rPr lang="en-US" dirty="0" err="1" smtClean="0">
                <a:latin typeface="Times New Roman" pitchFamily="18" charset="0"/>
                <a:cs typeface="Times New Roman" pitchFamily="18" charset="0"/>
              </a:rPr>
              <a:t>Scikit</a:t>
            </a:r>
            <a:r>
              <a:rPr lang="en-US" dirty="0" smtClean="0">
                <a:latin typeface="Times New Roman" pitchFamily="18" charset="0"/>
                <a:cs typeface="Times New Roman" pitchFamily="18" charset="0"/>
              </a:rPr>
              <a:t>-learn for a more user-friendly and </a:t>
            </a:r>
            <a:r>
              <a:rPr lang="en-US" dirty="0" err="1" smtClean="0">
                <a:latin typeface="Times New Roman" pitchFamily="18" charset="0"/>
                <a:cs typeface="Times New Roman" pitchFamily="18" charset="0"/>
              </a:rPr>
              <a:t>Pythonic</a:t>
            </a:r>
            <a:r>
              <a:rPr lang="en-US" dirty="0" smtClean="0">
                <a:latin typeface="Times New Roman" pitchFamily="18" charset="0"/>
                <a:cs typeface="Times New Roman" pitchFamily="18" charset="0"/>
              </a:rPr>
              <a:t> interface. By importing the </a:t>
            </a:r>
            <a:r>
              <a:rPr lang="en-US" dirty="0" err="1" smtClean="0">
                <a:latin typeface="Times New Roman" pitchFamily="18" charset="0"/>
                <a:cs typeface="Times New Roman" pitchFamily="18" charset="0"/>
              </a:rPr>
              <a:t>sknn</a:t>
            </a:r>
            <a:r>
              <a:rPr lang="en-US" dirty="0" smtClean="0">
                <a:latin typeface="Times New Roman" pitchFamily="18" charset="0"/>
                <a:cs typeface="Times New Roman" pitchFamily="18" charset="0"/>
              </a:rPr>
              <a:t> package provided by this library, you can easily train deep neural networks as </a:t>
            </a:r>
            <a:r>
              <a:rPr lang="en-US" dirty="0" err="1" smtClean="0">
                <a:latin typeface="Times New Roman" pitchFamily="18" charset="0"/>
                <a:cs typeface="Times New Roman" pitchFamily="18" charset="0"/>
              </a:rPr>
              <a:t>regressors</a:t>
            </a:r>
            <a:r>
              <a:rPr lang="en-US" dirty="0" smtClean="0">
                <a:latin typeface="Times New Roman" pitchFamily="18" charset="0"/>
                <a:cs typeface="Times New Roman" pitchFamily="18" charset="0"/>
              </a:rPr>
              <a:t> (to estimate continuous outputs from inputs) and classifiers (to predict discrete labels from features).</a:t>
            </a:r>
          </a:p>
          <a:p>
            <a:pPr algn="just">
              <a:buNone/>
            </a:pPr>
            <a:r>
              <a:rPr lang="en-US" dirty="0" smtClean="0">
                <a:latin typeface="Times New Roman" pitchFamily="18" charset="0"/>
                <a:cs typeface="Times New Roman" pitchFamily="18" charset="0"/>
              </a:rPr>
              <a:t>	Due </a:t>
            </a:r>
            <a:r>
              <a:rPr lang="en-US" dirty="0" smtClean="0">
                <a:latin typeface="Times New Roman" pitchFamily="18" charset="0"/>
                <a:cs typeface="Times New Roman" pitchFamily="18" charset="0"/>
              </a:rPr>
              <a:t>to the underlying </a:t>
            </a:r>
            <a:r>
              <a:rPr lang="en-US" dirty="0" err="1" smtClean="0">
                <a:latin typeface="Times New Roman" pitchFamily="18" charset="0"/>
                <a:cs typeface="Times New Roman" pitchFamily="18" charset="0"/>
              </a:rPr>
              <a:t>Lasagne</a:t>
            </a:r>
            <a:r>
              <a:rPr lang="en-US" dirty="0" smtClean="0">
                <a:latin typeface="Times New Roman" pitchFamily="18" charset="0"/>
                <a:cs typeface="Times New Roman" pitchFamily="18" charset="0"/>
              </a:rPr>
              <a:t> implementation, the code supports the following neural network features</a:t>
            </a:r>
          </a:p>
          <a:p>
            <a:pPr lvl="0" algn="just">
              <a:buNone/>
            </a:pPr>
            <a:r>
              <a:rPr lang="en-US" dirty="0" smtClean="0">
                <a:latin typeface="Times New Roman" pitchFamily="18" charset="0"/>
                <a:cs typeface="Times New Roman" pitchFamily="18" charset="0"/>
              </a:rPr>
              <a:t>	Activation </a:t>
            </a:r>
            <a:r>
              <a:rPr lang="en-US" dirty="0" smtClean="0">
                <a:latin typeface="Times New Roman" pitchFamily="18" charset="0"/>
                <a:cs typeface="Times New Roman" pitchFamily="18" charset="0"/>
              </a:rPr>
              <a:t>Functions: Sigmoid, </a:t>
            </a:r>
            <a:r>
              <a:rPr lang="en-US" dirty="0" err="1" smtClean="0">
                <a:latin typeface="Times New Roman" pitchFamily="18" charset="0"/>
                <a:cs typeface="Times New Roman" pitchFamily="18" charset="0"/>
              </a:rPr>
              <a:t>Tanh</a:t>
            </a:r>
            <a:r>
              <a:rPr lang="en-US" dirty="0" smtClean="0">
                <a:latin typeface="Times New Roman" pitchFamily="18" charset="0"/>
                <a:cs typeface="Times New Roman" pitchFamily="18" charset="0"/>
              </a:rPr>
              <a:t>, Rectifier, </a:t>
            </a:r>
            <a:r>
              <a:rPr lang="en-US" dirty="0" err="1" smtClean="0">
                <a:latin typeface="Times New Roman" pitchFamily="18" charset="0"/>
                <a:cs typeface="Times New Roman" pitchFamily="18" charset="0"/>
              </a:rPr>
              <a:t>Softmax</a:t>
            </a:r>
            <a:r>
              <a:rPr lang="en-US" dirty="0" smtClean="0">
                <a:latin typeface="Times New Roman" pitchFamily="18" charset="0"/>
                <a:cs typeface="Times New Roman" pitchFamily="18" charset="0"/>
              </a:rPr>
              <a:t>, Linear.</a:t>
            </a:r>
          </a:p>
          <a:p>
            <a:pPr lvl="0" algn="just">
              <a:buNone/>
            </a:pPr>
            <a:r>
              <a:rPr lang="en-US" dirty="0" smtClean="0">
                <a:latin typeface="Times New Roman" pitchFamily="18" charset="0"/>
                <a:cs typeface="Times New Roman" pitchFamily="18" charset="0"/>
              </a:rPr>
              <a:t>	Layer </a:t>
            </a:r>
            <a:r>
              <a:rPr lang="en-US" dirty="0" smtClean="0">
                <a:latin typeface="Times New Roman" pitchFamily="18" charset="0"/>
                <a:cs typeface="Times New Roman" pitchFamily="18" charset="0"/>
              </a:rPr>
              <a:t>Types: Convolution (</a:t>
            </a:r>
            <a:r>
              <a:rPr lang="en-US" dirty="0" err="1" smtClean="0">
                <a:latin typeface="Times New Roman" pitchFamily="18" charset="0"/>
                <a:cs typeface="Times New Roman" pitchFamily="18" charset="0"/>
              </a:rPr>
              <a:t>greyscale</a:t>
            </a:r>
            <a:r>
              <a:rPr lang="en-US" dirty="0" smtClean="0">
                <a:latin typeface="Times New Roman" pitchFamily="18" charset="0"/>
                <a:cs typeface="Times New Roman" pitchFamily="18" charset="0"/>
              </a:rPr>
              <a:t> and color, 2D), Dense (standard, 1D).</a:t>
            </a:r>
          </a:p>
          <a:p>
            <a:pPr lvl="0" algn="just">
              <a:buNone/>
            </a:pPr>
            <a:r>
              <a:rPr lang="en-US" dirty="0" smtClean="0">
                <a:latin typeface="Times New Roman" pitchFamily="18" charset="0"/>
                <a:cs typeface="Times New Roman" pitchFamily="18" charset="0"/>
              </a:rPr>
              <a:t>	Learning </a:t>
            </a:r>
            <a:r>
              <a:rPr lang="en-US" dirty="0" smtClean="0">
                <a:latin typeface="Times New Roman" pitchFamily="18" charset="0"/>
                <a:cs typeface="Times New Roman" pitchFamily="18" charset="0"/>
              </a:rPr>
              <a:t>Rules: </a:t>
            </a:r>
            <a:r>
              <a:rPr lang="en-US" dirty="0" err="1" smtClean="0">
                <a:latin typeface="Times New Roman" pitchFamily="18" charset="0"/>
                <a:cs typeface="Times New Roman" pitchFamily="18" charset="0"/>
              </a:rPr>
              <a:t>sgd</a:t>
            </a:r>
            <a:r>
              <a:rPr lang="en-US" dirty="0" smtClean="0">
                <a:latin typeface="Times New Roman" pitchFamily="18" charset="0"/>
                <a:cs typeface="Times New Roman" pitchFamily="18" charset="0"/>
              </a:rPr>
              <a:t>, momentum, </a:t>
            </a:r>
            <a:r>
              <a:rPr lang="en-US" dirty="0" err="1" smtClean="0">
                <a:latin typeface="Times New Roman" pitchFamily="18" charset="0"/>
                <a:cs typeface="Times New Roman" pitchFamily="18" charset="0"/>
              </a:rPr>
              <a:t>nesterov</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adadelta</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adagrad</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rmsprop</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adam</a:t>
            </a:r>
            <a:r>
              <a:rPr lang="en-US" dirty="0" smtClean="0">
                <a:latin typeface="Times New Roman" pitchFamily="18" charset="0"/>
                <a:cs typeface="Times New Roman" pitchFamily="18" charset="0"/>
              </a:rPr>
              <a:t>.</a:t>
            </a:r>
          </a:p>
          <a:p>
            <a:pPr lvl="0" algn="just">
              <a:buNone/>
            </a:pPr>
            <a:r>
              <a:rPr lang="en-US" dirty="0" smtClean="0">
                <a:latin typeface="Times New Roman" pitchFamily="18" charset="0"/>
                <a:cs typeface="Times New Roman" pitchFamily="18" charset="0"/>
              </a:rPr>
              <a:t>	Regularization</a:t>
            </a:r>
            <a:r>
              <a:rPr lang="en-US" dirty="0" smtClean="0">
                <a:latin typeface="Times New Roman" pitchFamily="18" charset="0"/>
                <a:cs typeface="Times New Roman" pitchFamily="18" charset="0"/>
              </a:rPr>
              <a:t>: L1, L2, dropout, and batch normalization.</a:t>
            </a:r>
          </a:p>
          <a:p>
            <a:pPr lvl="0" algn="just">
              <a:buNone/>
            </a:pPr>
            <a:r>
              <a:rPr lang="en-US" dirty="0" smtClean="0">
                <a:latin typeface="Times New Roman" pitchFamily="18" charset="0"/>
                <a:cs typeface="Times New Roman" pitchFamily="18" charset="0"/>
              </a:rPr>
              <a:t>	Dataset </a:t>
            </a:r>
            <a:r>
              <a:rPr lang="en-US" dirty="0" smtClean="0">
                <a:latin typeface="Times New Roman" pitchFamily="18" charset="0"/>
                <a:cs typeface="Times New Roman" pitchFamily="18" charset="0"/>
              </a:rPr>
              <a:t>Formats: </a:t>
            </a:r>
            <a:r>
              <a:rPr lang="en-US" dirty="0" err="1" smtClean="0">
                <a:latin typeface="Times New Roman" pitchFamily="18" charset="0"/>
                <a:cs typeface="Times New Roman" pitchFamily="18" charset="0"/>
              </a:rPr>
              <a:t>Numpy.ndarray</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scipy.sparse</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pandas.DataFrame</a:t>
            </a:r>
            <a:r>
              <a:rPr lang="en-US" dirty="0" smtClean="0">
                <a:latin typeface="Times New Roman" pitchFamily="18" charset="0"/>
                <a:cs typeface="Times New Roman" pitchFamily="18" charset="0"/>
              </a:rPr>
              <a:t> and </a:t>
            </a:r>
            <a:r>
              <a:rPr lang="en-US" dirty="0" err="1" smtClean="0">
                <a:latin typeface="Times New Roman" pitchFamily="18" charset="0"/>
                <a:cs typeface="Times New Roman" pitchFamily="18" charset="0"/>
              </a:rPr>
              <a:t>iterators</a:t>
            </a:r>
            <a:r>
              <a:rPr lang="en-US" dirty="0" smtClean="0">
                <a:latin typeface="Times New Roman" pitchFamily="18" charset="0"/>
                <a:cs typeface="Times New Roman" pitchFamily="18" charset="0"/>
              </a:rPr>
              <a:t> (via callback).</a:t>
            </a:r>
          </a:p>
          <a:p>
            <a:pPr algn="just">
              <a:buNone/>
            </a:pPr>
            <a:r>
              <a:rPr lang="en-US" dirty="0" smtClean="0">
                <a:latin typeface="Times New Roman" pitchFamily="18" charset="0"/>
                <a:cs typeface="Times New Roman" pitchFamily="18" charset="0"/>
              </a:rPr>
              <a:t> </a:t>
            </a:r>
          </a:p>
          <a:p>
            <a:pPr algn="just"/>
            <a:r>
              <a:rPr lang="en-IN" b="1" dirty="0" smtClean="0">
                <a:latin typeface="Times New Roman" pitchFamily="18" charset="0"/>
                <a:cs typeface="Times New Roman" pitchFamily="18" charset="0"/>
              </a:rPr>
              <a:t>6)</a:t>
            </a:r>
            <a:r>
              <a:rPr lang="en-IN" b="1" dirty="0" err="1" smtClean="0">
                <a:latin typeface="Times New Roman" pitchFamily="18" charset="0"/>
                <a:cs typeface="Times New Roman" pitchFamily="18" charset="0"/>
              </a:rPr>
              <a:t>Matplotlib</a:t>
            </a:r>
            <a:r>
              <a:rPr lang="en-IN" b="1" dirty="0" smtClean="0">
                <a:latin typeface="Times New Roman" pitchFamily="18" charset="0"/>
                <a:cs typeface="Times New Roman" pitchFamily="18" charset="0"/>
              </a:rPr>
              <a:t> </a:t>
            </a:r>
            <a:r>
              <a:rPr lang="en-IN" b="1" dirty="0" smtClean="0">
                <a:latin typeface="Times New Roman" pitchFamily="18" charset="0"/>
                <a:cs typeface="Times New Roman" pitchFamily="18" charset="0"/>
              </a:rPr>
              <a:t>and </a:t>
            </a:r>
            <a:r>
              <a:rPr lang="en-IN" b="1" dirty="0" err="1" smtClean="0">
                <a:latin typeface="Times New Roman" pitchFamily="18" charset="0"/>
                <a:cs typeface="Times New Roman" pitchFamily="18" charset="0"/>
              </a:rPr>
              <a:t>Seaborn</a:t>
            </a:r>
            <a:r>
              <a:rPr lang="en-IN" b="1" dirty="0" smtClean="0">
                <a:latin typeface="Times New Roman" pitchFamily="18" charset="0"/>
                <a:cs typeface="Times New Roman" pitchFamily="18" charset="0"/>
              </a:rPr>
              <a:t>: </a:t>
            </a:r>
            <a:endParaRPr lang="en-US" dirty="0" smtClean="0">
              <a:latin typeface="Times New Roman" pitchFamily="18" charset="0"/>
              <a:cs typeface="Times New Roman" pitchFamily="18" charset="0"/>
            </a:endParaRPr>
          </a:p>
          <a:p>
            <a:pPr algn="just">
              <a:buNone/>
            </a:pP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Matplotlib</a:t>
            </a:r>
            <a:r>
              <a:rPr lang="en-US" dirty="0" smtClean="0">
                <a:latin typeface="Times New Roman" pitchFamily="18" charset="0"/>
                <a:cs typeface="Times New Roman" pitchFamily="18" charset="0"/>
              </a:rPr>
              <a:t> </a:t>
            </a:r>
            <a:r>
              <a:rPr lang="en-US" dirty="0" smtClean="0">
                <a:latin typeface="Times New Roman" pitchFamily="18" charset="0"/>
                <a:cs typeface="Times New Roman" pitchFamily="18" charset="0"/>
              </a:rPr>
              <a:t>is a multi-platform data visualization library built on </a:t>
            </a:r>
            <a:r>
              <a:rPr lang="en-US" dirty="0" err="1" smtClean="0">
                <a:latin typeface="Times New Roman" pitchFamily="18" charset="0"/>
                <a:cs typeface="Times New Roman" pitchFamily="18" charset="0"/>
              </a:rPr>
              <a:t>NumPy</a:t>
            </a:r>
            <a:r>
              <a:rPr lang="en-US" dirty="0" smtClean="0">
                <a:latin typeface="Times New Roman" pitchFamily="18" charset="0"/>
                <a:cs typeface="Times New Roman" pitchFamily="18" charset="0"/>
              </a:rPr>
              <a:t> arrays and designed to work with the broader </a:t>
            </a:r>
            <a:r>
              <a:rPr lang="en-US" dirty="0" err="1" smtClean="0">
                <a:latin typeface="Times New Roman" pitchFamily="18" charset="0"/>
                <a:cs typeface="Times New Roman" pitchFamily="18" charset="0"/>
              </a:rPr>
              <a:t>SciPy</a:t>
            </a:r>
            <a:r>
              <a:rPr lang="en-US" dirty="0" smtClean="0">
                <a:latin typeface="Times New Roman" pitchFamily="18" charset="0"/>
                <a:cs typeface="Times New Roman" pitchFamily="18" charset="0"/>
              </a:rPr>
              <a:t> stack. It was introduced by John Hunter in the year 2002. It provides an object-oriented API that helps in embedding plots in applications using Python GUI toolkits such as </a:t>
            </a:r>
            <a:r>
              <a:rPr lang="en-US" dirty="0" err="1" smtClean="0">
                <a:latin typeface="Times New Roman" pitchFamily="18" charset="0"/>
                <a:cs typeface="Times New Roman" pitchFamily="18" charset="0"/>
              </a:rPr>
              <a:t>PyQt</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WxPythonotTkinter</a:t>
            </a:r>
            <a:r>
              <a:rPr lang="en-US" dirty="0" smtClean="0">
                <a:latin typeface="Times New Roman" pitchFamily="18" charset="0"/>
                <a:cs typeface="Times New Roman" pitchFamily="18" charset="0"/>
              </a:rPr>
              <a:t>. </a:t>
            </a:r>
            <a:r>
              <a:rPr lang="en-IN" dirty="0" smtClean="0">
                <a:latin typeface="Times New Roman" pitchFamily="18" charset="0"/>
                <a:cs typeface="Times New Roman" pitchFamily="18" charset="0"/>
              </a:rPr>
              <a:t>Both are the data visualization library used for plotting graph which will help us in understanding the data.</a:t>
            </a:r>
            <a:endParaRPr lang="en-US" dirty="0" smtClean="0">
              <a:latin typeface="Times New Roman" pitchFamily="18" charset="0"/>
              <a:cs typeface="Times New Roman" pitchFamily="18" charset="0"/>
            </a:endParaRPr>
          </a:p>
          <a:p>
            <a:pPr algn="just"/>
            <a:endParaRPr lang="en-US"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t>System </a:t>
            </a:r>
            <a:r>
              <a:rPr lang="en-US" dirty="0" err="1" smtClean="0"/>
              <a:t>Metodology</a:t>
            </a:r>
            <a:endParaRPr lang="en-US" dirty="0"/>
          </a:p>
        </p:txBody>
      </p:sp>
      <p:sp>
        <p:nvSpPr>
          <p:cNvPr id="3" name="Content Placeholder 2"/>
          <p:cNvSpPr>
            <a:spLocks noGrp="1"/>
          </p:cNvSpPr>
          <p:nvPr>
            <p:ph idx="1"/>
          </p:nvPr>
        </p:nvSpPr>
        <p:spPr/>
        <p:txBody>
          <a:bodyPr>
            <a:normAutofit/>
          </a:bodyPr>
          <a:lstStyle/>
          <a:p>
            <a:pPr algn="just"/>
            <a:r>
              <a:rPr lang="en-US" sz="2200" b="1" dirty="0" smtClean="0">
                <a:latin typeface="Times New Roman" pitchFamily="18" charset="0"/>
                <a:cs typeface="Times New Roman" pitchFamily="18" charset="0"/>
              </a:rPr>
              <a:t>Convolutional Neural Network Architecture:</a:t>
            </a:r>
            <a:endParaRPr lang="en-US" sz="2200" dirty="0" smtClean="0">
              <a:latin typeface="Times New Roman" pitchFamily="18" charset="0"/>
              <a:cs typeface="Times New Roman" pitchFamily="18" charset="0"/>
            </a:endParaRPr>
          </a:p>
          <a:p>
            <a:pPr algn="just">
              <a:buNone/>
            </a:pPr>
            <a:r>
              <a:rPr lang="en-US" sz="2200" dirty="0" smtClean="0">
                <a:latin typeface="Times New Roman" pitchFamily="18" charset="0"/>
                <a:cs typeface="Times New Roman" pitchFamily="18" charset="0"/>
              </a:rPr>
              <a:t>	 </a:t>
            </a:r>
            <a:r>
              <a:rPr lang="en-US" sz="2200" dirty="0" smtClean="0">
                <a:latin typeface="Times New Roman" pitchFamily="18" charset="0"/>
                <a:cs typeface="Times New Roman" pitchFamily="18" charset="0"/>
              </a:rPr>
              <a:t>A basic </a:t>
            </a:r>
            <a:r>
              <a:rPr lang="en-US" sz="2200" dirty="0" err="1" smtClean="0">
                <a:latin typeface="Times New Roman" pitchFamily="18" charset="0"/>
                <a:cs typeface="Times New Roman" pitchFamily="18" charset="0"/>
              </a:rPr>
              <a:t>convolutional</a:t>
            </a:r>
            <a:r>
              <a:rPr lang="en-US" sz="2200" dirty="0" smtClean="0">
                <a:latin typeface="Times New Roman" pitchFamily="18" charset="0"/>
                <a:cs typeface="Times New Roman" pitchFamily="18" charset="0"/>
              </a:rPr>
              <a:t> neural network comprises three components, namely, the </a:t>
            </a:r>
            <a:r>
              <a:rPr lang="en-US" sz="2200" dirty="0" err="1" smtClean="0">
                <a:latin typeface="Times New Roman" pitchFamily="18" charset="0"/>
                <a:cs typeface="Times New Roman" pitchFamily="18" charset="0"/>
              </a:rPr>
              <a:t>convolutional</a:t>
            </a:r>
            <a:r>
              <a:rPr lang="en-US" sz="2200" dirty="0" smtClean="0">
                <a:latin typeface="Times New Roman" pitchFamily="18" charset="0"/>
                <a:cs typeface="Times New Roman" pitchFamily="18" charset="0"/>
              </a:rPr>
              <a:t> layer, the pooling layer and the output layer. The pooling layer is optional sometimes. The typical </a:t>
            </a:r>
            <a:r>
              <a:rPr lang="en-US" sz="2200" dirty="0" err="1" smtClean="0">
                <a:latin typeface="Times New Roman" pitchFamily="18" charset="0"/>
                <a:cs typeface="Times New Roman" pitchFamily="18" charset="0"/>
              </a:rPr>
              <a:t>convolutional</a:t>
            </a:r>
            <a:r>
              <a:rPr lang="en-US" sz="2200" dirty="0" smtClean="0">
                <a:latin typeface="Times New Roman" pitchFamily="18" charset="0"/>
                <a:cs typeface="Times New Roman" pitchFamily="18" charset="0"/>
              </a:rPr>
              <a:t> neural network architecture with three </a:t>
            </a:r>
            <a:r>
              <a:rPr lang="en-US" sz="2200" dirty="0" err="1" smtClean="0">
                <a:latin typeface="Times New Roman" pitchFamily="18" charset="0"/>
                <a:cs typeface="Times New Roman" pitchFamily="18" charset="0"/>
              </a:rPr>
              <a:t>convolutional</a:t>
            </a:r>
            <a:r>
              <a:rPr lang="en-US" sz="2200" dirty="0" smtClean="0">
                <a:latin typeface="Times New Roman" pitchFamily="18" charset="0"/>
                <a:cs typeface="Times New Roman" pitchFamily="18" charset="0"/>
              </a:rPr>
              <a:t> layers is well adapted for the classification of handwritten images as shown in Figure 1. It consists of the input layer, multiple hidden layers (repetitions of </a:t>
            </a:r>
            <a:r>
              <a:rPr lang="en-US" sz="2200" dirty="0" err="1" smtClean="0">
                <a:latin typeface="Times New Roman" pitchFamily="18" charset="0"/>
                <a:cs typeface="Times New Roman" pitchFamily="18" charset="0"/>
              </a:rPr>
              <a:t>convolutional</a:t>
            </a:r>
            <a:r>
              <a:rPr lang="en-US" sz="2200" dirty="0" smtClean="0">
                <a:latin typeface="Times New Roman" pitchFamily="18" charset="0"/>
                <a:cs typeface="Times New Roman" pitchFamily="18" charset="0"/>
              </a:rPr>
              <a:t>, normalization, pooling) and a fully connected and an output layer</a:t>
            </a:r>
            <a:r>
              <a:rPr lang="en-US" sz="2200" dirty="0" smtClean="0">
                <a:latin typeface="Times New Roman" pitchFamily="18" charset="0"/>
                <a:cs typeface="Times New Roman" pitchFamily="18" charset="0"/>
              </a:rPr>
              <a:t>.</a:t>
            </a:r>
            <a:endParaRPr lang="en-US" sz="2200" dirty="0" smtClean="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54</TotalTime>
  <Words>767</Words>
  <Application>Microsoft Office PowerPoint</Application>
  <PresentationFormat>On-screen Show (4:3)</PresentationFormat>
  <Paragraphs>154</Paragraphs>
  <Slides>29</Slides>
  <Notes>0</Notes>
  <HiddenSlides>0</HiddenSlides>
  <MMClips>0</MMClips>
  <ScaleCrop>false</ScaleCrop>
  <HeadingPairs>
    <vt:vector size="4" baseType="variant">
      <vt:variant>
        <vt:lpstr>Theme</vt:lpstr>
      </vt:variant>
      <vt:variant>
        <vt:i4>1</vt:i4>
      </vt:variant>
      <vt:variant>
        <vt:lpstr>Slide Titles</vt:lpstr>
      </vt:variant>
      <vt:variant>
        <vt:i4>29</vt:i4>
      </vt:variant>
    </vt:vector>
  </HeadingPairs>
  <TitlesOfParts>
    <vt:vector size="30" baseType="lpstr">
      <vt:lpstr>Office Theme</vt:lpstr>
      <vt:lpstr>Hand Written and Digit Recognition [0-9] using Convolutional Neural Networks.</vt:lpstr>
      <vt:lpstr>What Inspired me:</vt:lpstr>
      <vt:lpstr>Features:</vt:lpstr>
      <vt:lpstr>Slide 4</vt:lpstr>
      <vt:lpstr>Requirements:</vt:lpstr>
      <vt:lpstr>Flowchart:</vt:lpstr>
      <vt:lpstr>Packages used:</vt:lpstr>
      <vt:lpstr>Slide 8</vt:lpstr>
      <vt:lpstr>System Metodology</vt:lpstr>
      <vt:lpstr>Slide 10</vt:lpstr>
      <vt:lpstr>Slide 11</vt:lpstr>
      <vt:lpstr>Slide 12</vt:lpstr>
      <vt:lpstr>Slide 13</vt:lpstr>
      <vt:lpstr>Slide 14</vt:lpstr>
      <vt:lpstr>Conclusion and Future Scope:</vt:lpstr>
      <vt:lpstr>Outputs(Hand Written)</vt:lpstr>
      <vt:lpstr>Slide 17</vt:lpstr>
      <vt:lpstr>Slide 18</vt:lpstr>
      <vt:lpstr>Slide 19</vt:lpstr>
      <vt:lpstr>Slide 20</vt:lpstr>
      <vt:lpstr>Slide 21</vt:lpstr>
      <vt:lpstr>Slide 22</vt:lpstr>
      <vt:lpstr>Outputs(Printed)</vt:lpstr>
      <vt:lpstr>Slide 24</vt:lpstr>
      <vt:lpstr>Slide 25</vt:lpstr>
      <vt:lpstr>Slide 26</vt:lpstr>
      <vt:lpstr>Slide 27</vt:lpstr>
      <vt:lpstr>Slide 28</vt:lpstr>
      <vt:lpstr>Slide 29</vt:lpstr>
    </vt:vector>
  </TitlesOfParts>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Hand Written and Digit Recognition [0-9] using Convolutional Neural Networks.</dc:title>
  <dc:creator>Vedavyas Sai Ananthasetty</dc:creator>
  <cp:lastModifiedBy>Vedavyas Sai Ananthasetty</cp:lastModifiedBy>
  <cp:revision>15</cp:revision>
  <dcterms:created xsi:type="dcterms:W3CDTF">2006-08-16T00:00:00Z</dcterms:created>
  <dcterms:modified xsi:type="dcterms:W3CDTF">2021-11-08T15:50:18Z</dcterms:modified>
</cp:coreProperties>
</file>